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82" r:id="rId3"/>
    <p:sldId id="270" r:id="rId4"/>
    <p:sldId id="271" r:id="rId5"/>
    <p:sldId id="272" r:id="rId6"/>
    <p:sldId id="259" r:id="rId7"/>
    <p:sldId id="264" r:id="rId8"/>
    <p:sldId id="267" r:id="rId9"/>
    <p:sldId id="265" r:id="rId10"/>
    <p:sldId id="261" r:id="rId11"/>
    <p:sldId id="263" r:id="rId12"/>
    <p:sldId id="274" r:id="rId13"/>
    <p:sldId id="273" r:id="rId14"/>
    <p:sldId id="278" r:id="rId15"/>
    <p:sldId id="277" r:id="rId16"/>
    <p:sldId id="279" r:id="rId17"/>
    <p:sldId id="276" r:id="rId18"/>
    <p:sldId id="280" r:id="rId19"/>
    <p:sldId id="28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20000"/>
    <a:srgbClr val="2B2B00"/>
    <a:srgbClr val="60A500"/>
    <a:srgbClr val="FF0000"/>
    <a:srgbClr val="C88800"/>
    <a:srgbClr val="00EE4F"/>
    <a:srgbClr val="FFB4B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9356"/>
    <p:restoredTop sz="93951"/>
  </p:normalViewPr>
  <p:slideViewPr>
    <p:cSldViewPr snapToGrid="0">
      <p:cViewPr varScale="1">
        <p:scale>
          <a:sx n="103" d="100"/>
          <a:sy n="103" d="100"/>
        </p:scale>
        <p:origin x="114"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DDFF0-5B68-5654-A28B-C9C9E9C8154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2C9D587E-893A-BDC4-2B12-9484BC8493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CA58556-3463-7410-ED46-682754EA6A08}"/>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5" name="Footer Placeholder 4">
            <a:extLst>
              <a:ext uri="{FF2B5EF4-FFF2-40B4-BE49-F238E27FC236}">
                <a16:creationId xmlns:a16="http://schemas.microsoft.com/office/drawing/2014/main" id="{9EA0010D-C7CB-EB4F-072A-2927BA37C0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CD7DDEC-910E-4F65-933A-CFCD3403FCF4}"/>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566777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86D7E-02CB-38D0-72BF-CDA15B25072A}"/>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FA2E3BB-0348-6014-9B09-EFD2FFEDE9A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BF58897E-83AD-4E85-6C1A-B1781A3C35EA}"/>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5" name="Footer Placeholder 4">
            <a:extLst>
              <a:ext uri="{FF2B5EF4-FFF2-40B4-BE49-F238E27FC236}">
                <a16:creationId xmlns:a16="http://schemas.microsoft.com/office/drawing/2014/main" id="{A9ECB56B-E1E7-8EF3-044C-15E57A878A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67608C-5733-8E0D-D807-8CE839D05656}"/>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1035725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938045-283C-0CB8-F6D4-908B30ED1952}"/>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4C87FEE3-B00E-BC0B-0FEE-AE3024D51D1D}"/>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787A0C4-55BA-6BAE-E597-D93F59C8691D}"/>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5" name="Footer Placeholder 4">
            <a:extLst>
              <a:ext uri="{FF2B5EF4-FFF2-40B4-BE49-F238E27FC236}">
                <a16:creationId xmlns:a16="http://schemas.microsoft.com/office/drawing/2014/main" id="{66C3450C-6BCF-63E6-2E92-5656FECFE8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E71E2A-7D4C-D6C2-188A-94ED6EA61325}"/>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1179170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7DAD37-B845-DD8F-9D32-2DA9794FAC31}"/>
              </a:ext>
            </a:extLst>
          </p:cNvPr>
          <p:cNvSpPr>
            <a:spLocks noGrp="1"/>
          </p:cNvSpPr>
          <p:nvPr>
            <p:ph type="title"/>
          </p:nvPr>
        </p:nvSpPr>
        <p:spPr/>
        <p:txBody>
          <a:body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7C4A7D01-CE28-39B7-0124-B99C9B9D494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DFD0AD3-8D24-E27D-D888-7EF5B85437BF}"/>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5" name="Footer Placeholder 4">
            <a:extLst>
              <a:ext uri="{FF2B5EF4-FFF2-40B4-BE49-F238E27FC236}">
                <a16:creationId xmlns:a16="http://schemas.microsoft.com/office/drawing/2014/main" id="{6D37D2BA-C7EC-168F-FEE1-8BA2FD415B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AC4228-DD03-536D-FE30-4D6347C365EE}"/>
              </a:ext>
            </a:extLst>
          </p:cNvPr>
          <p:cNvSpPr>
            <a:spLocks noGrp="1"/>
          </p:cNvSpPr>
          <p:nvPr>
            <p:ph type="sldNum" sz="quarter" idx="12"/>
          </p:nvPr>
        </p:nvSpPr>
        <p:spPr/>
        <p:txBody>
          <a:bodyPr/>
          <a:lstStyle/>
          <a:p>
            <a:fld id="{91988218-0012-054B-B840-81ECAD4C4154}" type="slidenum">
              <a:rPr lang="en-US" smtClean="0"/>
              <a:t>‹#›</a:t>
            </a:fld>
            <a:endParaRPr lang="en-US"/>
          </a:p>
        </p:txBody>
      </p:sp>
      <p:pic>
        <p:nvPicPr>
          <p:cNvPr id="7" name="Picture 6">
            <a:extLst>
              <a:ext uri="{FF2B5EF4-FFF2-40B4-BE49-F238E27FC236}">
                <a16:creationId xmlns:a16="http://schemas.microsoft.com/office/drawing/2014/main" id="{DB4D7CD8-02D5-D128-07EC-0BC7D19A5F68}"/>
              </a:ext>
            </a:extLst>
          </p:cNvPr>
          <p:cNvPicPr>
            <a:picLocks noChangeAspect="1"/>
          </p:cNvPicPr>
          <p:nvPr userDrawn="1"/>
        </p:nvPicPr>
        <p:blipFill>
          <a:blip r:embed="rId2"/>
          <a:stretch>
            <a:fillRect/>
          </a:stretch>
        </p:blipFill>
        <p:spPr>
          <a:xfrm>
            <a:off x="9487677" y="115941"/>
            <a:ext cx="2474167" cy="1079994"/>
          </a:xfrm>
          <a:prstGeom prst="rect">
            <a:avLst/>
          </a:prstGeom>
        </p:spPr>
      </p:pic>
    </p:spTree>
    <p:extLst>
      <p:ext uri="{BB962C8B-B14F-4D97-AF65-F5344CB8AC3E}">
        <p14:creationId xmlns:p14="http://schemas.microsoft.com/office/powerpoint/2010/main" val="1309778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BD1A4-85BB-B1D7-901F-B7C0F928789A}"/>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F98806F-A6FF-3C05-784F-03509DDFE5D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CBFA933-FAFC-DEC6-10A9-8EB2FAF94E2C}"/>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5" name="Footer Placeholder 4">
            <a:extLst>
              <a:ext uri="{FF2B5EF4-FFF2-40B4-BE49-F238E27FC236}">
                <a16:creationId xmlns:a16="http://schemas.microsoft.com/office/drawing/2014/main" id="{491C82B5-4A36-E271-B1D4-F069F4F4BC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DC95C7-A99A-5B22-E18F-9F79A6B7562A}"/>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2672421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51A87-08D6-F2D9-EB99-83B28EE25BD4}"/>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64342C4B-0DE5-AF5B-364E-348288CAD1A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116E3AC2-F34E-12ED-D4D2-94C52DE6F9A7}"/>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2AD4A9E3-9D2E-B0F3-8583-16FEB0E67648}"/>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6" name="Footer Placeholder 5">
            <a:extLst>
              <a:ext uri="{FF2B5EF4-FFF2-40B4-BE49-F238E27FC236}">
                <a16:creationId xmlns:a16="http://schemas.microsoft.com/office/drawing/2014/main" id="{A2E2514A-D34C-8C54-BFDE-C9D3E2BF22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06F5689-51E6-6521-A71E-C7370C796B4C}"/>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3774667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C4830-3552-EAED-07D9-35D9742EAE74}"/>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3D9C9192-5B2F-138E-DEBC-0D8B3FBA432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0169B6B-C0A7-9D37-3AEE-D0472C66000C}"/>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DCC66ED7-498D-3E62-5F2E-45B13CAC89E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DDD1048-496B-B3A3-B562-6970D8EC87B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268E03D-4A92-2212-3E06-FF94B5B3F6A7}"/>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8" name="Footer Placeholder 7">
            <a:extLst>
              <a:ext uri="{FF2B5EF4-FFF2-40B4-BE49-F238E27FC236}">
                <a16:creationId xmlns:a16="http://schemas.microsoft.com/office/drawing/2014/main" id="{8B6725C9-51B2-DADA-469A-8548BB8A038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69A74C-3257-A3AF-C80E-71314601C3EE}"/>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2777125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60D9E-656A-FE33-200F-17BE707DA951}"/>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ADC185C5-DA16-88E7-2EAF-2A8860FE042B}"/>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4" name="Footer Placeholder 3">
            <a:extLst>
              <a:ext uri="{FF2B5EF4-FFF2-40B4-BE49-F238E27FC236}">
                <a16:creationId xmlns:a16="http://schemas.microsoft.com/office/drawing/2014/main" id="{7D7F0B90-DCAE-DC9D-46E8-C9D1190036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5BDDA29-2179-7B0E-1448-8667614E8C64}"/>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170841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494C39-B18B-5185-0F7A-699A36BEE34A}"/>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3" name="Footer Placeholder 2">
            <a:extLst>
              <a:ext uri="{FF2B5EF4-FFF2-40B4-BE49-F238E27FC236}">
                <a16:creationId xmlns:a16="http://schemas.microsoft.com/office/drawing/2014/main" id="{8ED7BC74-148D-C9F4-B73E-CDDCB054E21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671D9D-2A25-CF47-8EEA-94F166DC6595}"/>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648846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F12A3-0C26-F743-6A79-FE524828131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B7B38C29-1137-8FF0-AC93-26529606AD3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26218C3-421F-A9EC-F9C1-5B99AB2C6B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532CD68-8194-A6E3-3FB2-B32710E879F8}"/>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6" name="Footer Placeholder 5">
            <a:extLst>
              <a:ext uri="{FF2B5EF4-FFF2-40B4-BE49-F238E27FC236}">
                <a16:creationId xmlns:a16="http://schemas.microsoft.com/office/drawing/2014/main" id="{721169A3-7079-AB77-ABA3-1D9A6C1D03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F6EFC03-DC97-3322-8A10-73CEE4274470}"/>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622084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4E386-1AA7-18D7-D716-27179938DE8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AAF7FE6-F30A-C2F4-C504-393D330A04D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50B9C32-92D7-F9B6-CE78-1E1F9C91B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5D3CD49-D82A-C1C1-16B7-8F276DF6879C}"/>
              </a:ext>
            </a:extLst>
          </p:cNvPr>
          <p:cNvSpPr>
            <a:spLocks noGrp="1"/>
          </p:cNvSpPr>
          <p:nvPr>
            <p:ph type="dt" sz="half" idx="10"/>
          </p:nvPr>
        </p:nvSpPr>
        <p:spPr/>
        <p:txBody>
          <a:bodyPr/>
          <a:lstStyle/>
          <a:p>
            <a:fld id="{FCDFE574-05DA-8248-8DF6-0233FECC130E}" type="datetimeFigureOut">
              <a:rPr lang="en-US" smtClean="0"/>
              <a:t>4/15/2026</a:t>
            </a:fld>
            <a:endParaRPr lang="en-US"/>
          </a:p>
        </p:txBody>
      </p:sp>
      <p:sp>
        <p:nvSpPr>
          <p:cNvPr id="6" name="Footer Placeholder 5">
            <a:extLst>
              <a:ext uri="{FF2B5EF4-FFF2-40B4-BE49-F238E27FC236}">
                <a16:creationId xmlns:a16="http://schemas.microsoft.com/office/drawing/2014/main" id="{6665A1AF-EDDC-9320-CC1A-E93F107AE7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497D93-3AA5-AB6C-594E-108F754A9DD1}"/>
              </a:ext>
            </a:extLst>
          </p:cNvPr>
          <p:cNvSpPr>
            <a:spLocks noGrp="1"/>
          </p:cNvSpPr>
          <p:nvPr>
            <p:ph type="sldNum" sz="quarter" idx="12"/>
          </p:nvPr>
        </p:nvSpPr>
        <p:spPr/>
        <p:txBody>
          <a:bodyPr/>
          <a:lstStyle/>
          <a:p>
            <a:fld id="{91988218-0012-054B-B840-81ECAD4C4154}" type="slidenum">
              <a:rPr lang="en-US" smtClean="0"/>
              <a:t>‹#›</a:t>
            </a:fld>
            <a:endParaRPr lang="en-US"/>
          </a:p>
        </p:txBody>
      </p:sp>
    </p:spTree>
    <p:extLst>
      <p:ext uri="{BB962C8B-B14F-4D97-AF65-F5344CB8AC3E}">
        <p14:creationId xmlns:p14="http://schemas.microsoft.com/office/powerpoint/2010/main" val="1187152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C4AE634-0195-F6DD-EA2A-94A21561AB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BD693A7-36A1-2058-6162-3D555B897A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D4DCFCE-8BC5-0550-9829-0862ADC347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DFE574-05DA-8248-8DF6-0233FECC130E}" type="datetimeFigureOut">
              <a:rPr lang="en-US" smtClean="0"/>
              <a:t>4/15/2026</a:t>
            </a:fld>
            <a:endParaRPr lang="en-US"/>
          </a:p>
        </p:txBody>
      </p:sp>
      <p:sp>
        <p:nvSpPr>
          <p:cNvPr id="5" name="Footer Placeholder 4">
            <a:extLst>
              <a:ext uri="{FF2B5EF4-FFF2-40B4-BE49-F238E27FC236}">
                <a16:creationId xmlns:a16="http://schemas.microsoft.com/office/drawing/2014/main" id="{FBC42112-5AAE-E499-E12C-6E129F6292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5A7167E-7819-34EA-50D7-C441F7B6C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1988218-0012-054B-B840-81ECAD4C4154}" type="slidenum">
              <a:rPr lang="en-US" smtClean="0"/>
              <a:t>‹#›</a:t>
            </a:fld>
            <a:endParaRPr lang="en-US"/>
          </a:p>
        </p:txBody>
      </p:sp>
    </p:spTree>
    <p:extLst>
      <p:ext uri="{BB962C8B-B14F-4D97-AF65-F5344CB8AC3E}">
        <p14:creationId xmlns:p14="http://schemas.microsoft.com/office/powerpoint/2010/main" val="34428746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9ED2B-A809-1F6B-4F44-72CE2062025C}"/>
              </a:ext>
            </a:extLst>
          </p:cNvPr>
          <p:cNvSpPr>
            <a:spLocks noGrp="1"/>
          </p:cNvSpPr>
          <p:nvPr>
            <p:ph type="ctrTitle"/>
          </p:nvPr>
        </p:nvSpPr>
        <p:spPr>
          <a:xfrm>
            <a:off x="673396" y="2364667"/>
            <a:ext cx="10845208" cy="2387600"/>
          </a:xfrm>
        </p:spPr>
        <p:txBody>
          <a:bodyPr>
            <a:noAutofit/>
          </a:bodyPr>
          <a:lstStyle/>
          <a:p>
            <a:br>
              <a:rPr lang="en-US" sz="4000" dirty="0"/>
            </a:br>
            <a:br>
              <a:rPr lang="en-US" sz="4000" dirty="0"/>
            </a:br>
            <a:br>
              <a:rPr lang="en-US" sz="4000" dirty="0"/>
            </a:br>
            <a:r>
              <a:rPr lang="en-US" sz="2400" dirty="0"/>
              <a:t>Secure and Safe Robotics (SecSaf) Special Interest Group</a:t>
            </a:r>
            <a:br>
              <a:rPr lang="en-US" sz="2400" dirty="0"/>
            </a:br>
            <a:r>
              <a:rPr lang="en-US" sz="2400" dirty="0"/>
              <a:t>Launch Meeting 15 April 2026</a:t>
            </a:r>
            <a:br>
              <a:rPr lang="en-US" sz="2400" dirty="0"/>
            </a:br>
            <a:br>
              <a:rPr lang="en-US" sz="2400" dirty="0"/>
            </a:br>
            <a:r>
              <a:rPr lang="en-US" sz="2400" dirty="0"/>
              <a:t>Welcome!</a:t>
            </a:r>
          </a:p>
        </p:txBody>
      </p:sp>
      <p:sp>
        <p:nvSpPr>
          <p:cNvPr id="3" name="Subtitle 2">
            <a:extLst>
              <a:ext uri="{FF2B5EF4-FFF2-40B4-BE49-F238E27FC236}">
                <a16:creationId xmlns:a16="http://schemas.microsoft.com/office/drawing/2014/main" id="{E74DCEAF-769B-6494-36F5-EF2D4A7A1D08}"/>
              </a:ext>
            </a:extLst>
          </p:cNvPr>
          <p:cNvSpPr>
            <a:spLocks noGrp="1"/>
          </p:cNvSpPr>
          <p:nvPr>
            <p:ph type="subTitle" idx="1"/>
          </p:nvPr>
        </p:nvSpPr>
        <p:spPr>
          <a:xfrm>
            <a:off x="1524000" y="2229834"/>
            <a:ext cx="9144000" cy="737301"/>
          </a:xfrm>
        </p:spPr>
        <p:txBody>
          <a:bodyPr>
            <a:normAutofit/>
          </a:bodyPr>
          <a:lstStyle/>
          <a:p>
            <a:r>
              <a:rPr lang="en-US" sz="1800" dirty="0"/>
              <a:t>John A Clark (University of Sheffield)</a:t>
            </a:r>
          </a:p>
          <a:p>
            <a:r>
              <a:rPr lang="en-US" sz="1800" dirty="0"/>
              <a:t>Jims Marchang (Sheffield Hallam University)</a:t>
            </a:r>
          </a:p>
        </p:txBody>
      </p:sp>
      <p:pic>
        <p:nvPicPr>
          <p:cNvPr id="5" name="Picture 4">
            <a:extLst>
              <a:ext uri="{FF2B5EF4-FFF2-40B4-BE49-F238E27FC236}">
                <a16:creationId xmlns:a16="http://schemas.microsoft.com/office/drawing/2014/main" id="{DBFBB64E-72D5-0054-3073-AEE9862F72CF}"/>
              </a:ext>
            </a:extLst>
          </p:cNvPr>
          <p:cNvPicPr>
            <a:picLocks noChangeAspect="1"/>
          </p:cNvPicPr>
          <p:nvPr/>
        </p:nvPicPr>
        <p:blipFill>
          <a:blip r:embed="rId2"/>
          <a:stretch>
            <a:fillRect/>
          </a:stretch>
        </p:blipFill>
        <p:spPr>
          <a:xfrm>
            <a:off x="3280229" y="0"/>
            <a:ext cx="5061339" cy="2209315"/>
          </a:xfrm>
          <a:prstGeom prst="rect">
            <a:avLst/>
          </a:prstGeom>
        </p:spPr>
      </p:pic>
      <p:pic>
        <p:nvPicPr>
          <p:cNvPr id="7" name="Picture 6">
            <a:extLst>
              <a:ext uri="{FF2B5EF4-FFF2-40B4-BE49-F238E27FC236}">
                <a16:creationId xmlns:a16="http://schemas.microsoft.com/office/drawing/2014/main" id="{17F1D64F-4514-7C07-AD45-4D217CA029F6}"/>
              </a:ext>
            </a:extLst>
          </p:cNvPr>
          <p:cNvPicPr>
            <a:picLocks noChangeAspect="1"/>
          </p:cNvPicPr>
          <p:nvPr/>
        </p:nvPicPr>
        <p:blipFill>
          <a:blip r:embed="rId3"/>
          <a:stretch>
            <a:fillRect/>
          </a:stretch>
        </p:blipFill>
        <p:spPr>
          <a:xfrm>
            <a:off x="2209800" y="4887100"/>
            <a:ext cx="7772400" cy="1674661"/>
          </a:xfrm>
          <a:prstGeom prst="rect">
            <a:avLst/>
          </a:prstGeom>
        </p:spPr>
      </p:pic>
    </p:spTree>
    <p:extLst>
      <p:ext uri="{BB962C8B-B14F-4D97-AF65-F5344CB8AC3E}">
        <p14:creationId xmlns:p14="http://schemas.microsoft.com/office/powerpoint/2010/main" val="2241357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160B3-F011-F3E5-E4FD-42BA2B4167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533DAF4-7821-194E-F999-B441BC891400}"/>
              </a:ext>
            </a:extLst>
          </p:cNvPr>
          <p:cNvSpPr>
            <a:spLocks noGrp="1"/>
          </p:cNvSpPr>
          <p:nvPr>
            <p:ph type="title"/>
          </p:nvPr>
        </p:nvSpPr>
        <p:spPr/>
        <p:txBody>
          <a:bodyPr/>
          <a:lstStyle/>
          <a:p>
            <a:r>
              <a:rPr lang="en-US" dirty="0"/>
              <a:t>Resource Development and Access</a:t>
            </a:r>
          </a:p>
        </p:txBody>
      </p:sp>
      <p:sp>
        <p:nvSpPr>
          <p:cNvPr id="4" name="Rectangle 3">
            <a:extLst>
              <a:ext uri="{FF2B5EF4-FFF2-40B4-BE49-F238E27FC236}">
                <a16:creationId xmlns:a16="http://schemas.microsoft.com/office/drawing/2014/main" id="{AA5EB4C5-150E-DB7C-9A43-54FA00FAA3AF}"/>
              </a:ext>
            </a:extLst>
          </p:cNvPr>
          <p:cNvSpPr/>
          <p:nvPr/>
        </p:nvSpPr>
        <p:spPr>
          <a:xfrm>
            <a:off x="1790176" y="1765844"/>
            <a:ext cx="4000500" cy="1738312"/>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Publications</a:t>
            </a:r>
          </a:p>
          <a:p>
            <a:pPr algn="ctr"/>
            <a:br>
              <a:rPr lang="en-US" dirty="0"/>
            </a:br>
            <a:r>
              <a:rPr lang="en-US" dirty="0"/>
              <a:t>Links to ongoing work by SIG members</a:t>
            </a:r>
          </a:p>
          <a:p>
            <a:pPr algn="ctr"/>
            <a:r>
              <a:rPr lang="en-US" dirty="0"/>
              <a:t>Links to extant publications</a:t>
            </a:r>
          </a:p>
          <a:p>
            <a:pPr algn="ctr"/>
            <a:r>
              <a:rPr lang="en-US" dirty="0"/>
              <a:t>Links to PhD Theses</a:t>
            </a:r>
          </a:p>
        </p:txBody>
      </p:sp>
      <p:sp>
        <p:nvSpPr>
          <p:cNvPr id="5" name="Rectangle 4">
            <a:extLst>
              <a:ext uri="{FF2B5EF4-FFF2-40B4-BE49-F238E27FC236}">
                <a16:creationId xmlns:a16="http://schemas.microsoft.com/office/drawing/2014/main" id="{17AFB5C3-581B-F93B-F82B-D429F8758951}"/>
              </a:ext>
            </a:extLst>
          </p:cNvPr>
          <p:cNvSpPr/>
          <p:nvPr/>
        </p:nvSpPr>
        <p:spPr>
          <a:xfrm>
            <a:off x="6176710" y="1765844"/>
            <a:ext cx="4000500" cy="1738312"/>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a:p>
            <a:pPr algn="ctr"/>
            <a:endParaRPr lang="en-US" dirty="0">
              <a:solidFill>
                <a:srgbClr val="FFFF00"/>
              </a:solidFill>
            </a:endParaRPr>
          </a:p>
          <a:p>
            <a:pPr algn="ctr"/>
            <a:r>
              <a:rPr lang="en-US" dirty="0">
                <a:solidFill>
                  <a:srgbClr val="FFFF00"/>
                </a:solidFill>
              </a:rPr>
              <a:t>Datasets</a:t>
            </a:r>
          </a:p>
          <a:p>
            <a:pPr algn="ctr"/>
            <a:endParaRPr lang="en-US" dirty="0"/>
          </a:p>
          <a:p>
            <a:pPr algn="ctr"/>
            <a:r>
              <a:rPr lang="en-US" dirty="0"/>
              <a:t>Links to relevant robotics datasets</a:t>
            </a:r>
          </a:p>
          <a:p>
            <a:pPr algn="ctr"/>
            <a:endParaRPr lang="en-US" dirty="0"/>
          </a:p>
          <a:p>
            <a:pPr algn="ctr"/>
            <a:r>
              <a:rPr lang="en-US" dirty="0" err="1"/>
              <a:t>Socialising</a:t>
            </a:r>
            <a:r>
              <a:rPr lang="en-US" dirty="0"/>
              <a:t> dataset availability</a:t>
            </a:r>
          </a:p>
          <a:p>
            <a:pPr algn="ctr"/>
            <a:endParaRPr lang="en-US" dirty="0"/>
          </a:p>
          <a:p>
            <a:pPr algn="ctr"/>
            <a:endParaRPr lang="en-US" dirty="0"/>
          </a:p>
        </p:txBody>
      </p:sp>
      <p:sp>
        <p:nvSpPr>
          <p:cNvPr id="6" name="Rectangle 5">
            <a:extLst>
              <a:ext uri="{FF2B5EF4-FFF2-40B4-BE49-F238E27FC236}">
                <a16:creationId xmlns:a16="http://schemas.microsoft.com/office/drawing/2014/main" id="{6BB50267-4534-DD9D-4446-9BE849B4D5AF}"/>
              </a:ext>
            </a:extLst>
          </p:cNvPr>
          <p:cNvSpPr/>
          <p:nvPr/>
        </p:nvSpPr>
        <p:spPr>
          <a:xfrm>
            <a:off x="3790426" y="3749666"/>
            <a:ext cx="4247788" cy="1738312"/>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a:p>
            <a:pPr algn="ctr"/>
            <a:endParaRPr lang="en-US" dirty="0">
              <a:solidFill>
                <a:srgbClr val="FFFF00"/>
              </a:solidFill>
            </a:endParaRPr>
          </a:p>
          <a:p>
            <a:pPr algn="ctr"/>
            <a:r>
              <a:rPr lang="en-US" dirty="0">
                <a:solidFill>
                  <a:srgbClr val="FFFF00"/>
                </a:solidFill>
              </a:rPr>
              <a:t>Wider Resource Access </a:t>
            </a:r>
          </a:p>
          <a:p>
            <a:pPr algn="ctr"/>
            <a:endParaRPr lang="en-US" dirty="0"/>
          </a:p>
          <a:p>
            <a:pPr algn="ctr"/>
            <a:r>
              <a:rPr lang="en-US" dirty="0"/>
              <a:t>Access to testbeds</a:t>
            </a:r>
          </a:p>
          <a:p>
            <a:pPr algn="ctr"/>
            <a:endParaRPr lang="en-US" dirty="0"/>
          </a:p>
          <a:p>
            <a:pPr algn="ctr"/>
            <a:r>
              <a:rPr lang="en-US" dirty="0"/>
              <a:t>(Trickier)</a:t>
            </a:r>
          </a:p>
          <a:p>
            <a:pPr algn="ctr"/>
            <a:endParaRPr lang="en-US" dirty="0"/>
          </a:p>
          <a:p>
            <a:pPr algn="ctr"/>
            <a:endParaRPr lang="en-US" dirty="0"/>
          </a:p>
        </p:txBody>
      </p:sp>
    </p:spTree>
    <p:extLst>
      <p:ext uri="{BB962C8B-B14F-4D97-AF65-F5344CB8AC3E}">
        <p14:creationId xmlns:p14="http://schemas.microsoft.com/office/powerpoint/2010/main" val="138952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14D00-A533-16A8-B7BF-43F78C5E5C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A5FE47-048C-871F-2DCB-562F53DE51E4}"/>
              </a:ext>
            </a:extLst>
          </p:cNvPr>
          <p:cNvSpPr>
            <a:spLocks noGrp="1"/>
          </p:cNvSpPr>
          <p:nvPr>
            <p:ph type="title"/>
          </p:nvPr>
        </p:nvSpPr>
        <p:spPr/>
        <p:txBody>
          <a:bodyPr/>
          <a:lstStyle/>
          <a:p>
            <a:r>
              <a:rPr lang="en-US" dirty="0"/>
              <a:t>Engagement</a:t>
            </a:r>
          </a:p>
        </p:txBody>
      </p:sp>
      <p:sp>
        <p:nvSpPr>
          <p:cNvPr id="4" name="Rectangle 3">
            <a:extLst>
              <a:ext uri="{FF2B5EF4-FFF2-40B4-BE49-F238E27FC236}">
                <a16:creationId xmlns:a16="http://schemas.microsoft.com/office/drawing/2014/main" id="{B635AB9B-6098-0D40-0C57-7040875D3207}"/>
              </a:ext>
            </a:extLst>
          </p:cNvPr>
          <p:cNvSpPr/>
          <p:nvPr/>
        </p:nvSpPr>
        <p:spPr>
          <a:xfrm>
            <a:off x="1790176" y="1765844"/>
            <a:ext cx="4000500" cy="1738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International Presence</a:t>
            </a:r>
          </a:p>
          <a:p>
            <a:pPr algn="ctr"/>
            <a:endParaRPr lang="en-US" dirty="0"/>
          </a:p>
          <a:p>
            <a:pPr algn="ctr"/>
            <a:r>
              <a:rPr lang="en-US" dirty="0"/>
              <a:t>Technical Survey/Review</a:t>
            </a:r>
          </a:p>
        </p:txBody>
      </p:sp>
      <p:sp>
        <p:nvSpPr>
          <p:cNvPr id="5" name="Rectangle 4">
            <a:extLst>
              <a:ext uri="{FF2B5EF4-FFF2-40B4-BE49-F238E27FC236}">
                <a16:creationId xmlns:a16="http://schemas.microsoft.com/office/drawing/2014/main" id="{C61A81E9-F25C-1177-221F-1F11AC99D38E}"/>
              </a:ext>
            </a:extLst>
          </p:cNvPr>
          <p:cNvSpPr/>
          <p:nvPr/>
        </p:nvSpPr>
        <p:spPr>
          <a:xfrm>
            <a:off x="6176710" y="1765844"/>
            <a:ext cx="4000500" cy="1738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Policy</a:t>
            </a:r>
          </a:p>
          <a:p>
            <a:pPr algn="ctr"/>
            <a:endParaRPr lang="en-US" dirty="0"/>
          </a:p>
          <a:p>
            <a:pPr algn="ctr"/>
            <a:r>
              <a:rPr lang="en-US" dirty="0"/>
              <a:t>Links to HMG and Departments </a:t>
            </a:r>
          </a:p>
        </p:txBody>
      </p:sp>
      <p:sp>
        <p:nvSpPr>
          <p:cNvPr id="6" name="Rectangle 5">
            <a:extLst>
              <a:ext uri="{FF2B5EF4-FFF2-40B4-BE49-F238E27FC236}">
                <a16:creationId xmlns:a16="http://schemas.microsoft.com/office/drawing/2014/main" id="{CC9AFB15-F29F-DB24-2DAE-E221E300B233}"/>
              </a:ext>
            </a:extLst>
          </p:cNvPr>
          <p:cNvSpPr/>
          <p:nvPr/>
        </p:nvSpPr>
        <p:spPr>
          <a:xfrm>
            <a:off x="1790176" y="3834726"/>
            <a:ext cx="4000500" cy="1738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Professional Body Engagement</a:t>
            </a:r>
          </a:p>
          <a:p>
            <a:pPr algn="ctr"/>
            <a:r>
              <a:rPr lang="en-US" dirty="0"/>
              <a:t>IEEE, IEE, BCS</a:t>
            </a:r>
          </a:p>
          <a:p>
            <a:pPr algn="ctr"/>
            <a:r>
              <a:rPr lang="en-US" dirty="0"/>
              <a:t>Standards</a:t>
            </a:r>
          </a:p>
          <a:p>
            <a:pPr algn="ctr"/>
            <a:r>
              <a:rPr lang="en-US" dirty="0"/>
              <a:t>Workshops</a:t>
            </a:r>
            <a:br>
              <a:rPr lang="en-US" dirty="0"/>
            </a:br>
            <a:r>
              <a:rPr lang="en-US" dirty="0"/>
              <a:t>Conferences</a:t>
            </a:r>
          </a:p>
        </p:txBody>
      </p:sp>
      <p:sp>
        <p:nvSpPr>
          <p:cNvPr id="7" name="Rectangle 6">
            <a:extLst>
              <a:ext uri="{FF2B5EF4-FFF2-40B4-BE49-F238E27FC236}">
                <a16:creationId xmlns:a16="http://schemas.microsoft.com/office/drawing/2014/main" id="{1D9118EA-8752-8360-5C67-6E5809D174C7}"/>
              </a:ext>
            </a:extLst>
          </p:cNvPr>
          <p:cNvSpPr/>
          <p:nvPr/>
        </p:nvSpPr>
        <p:spPr>
          <a:xfrm>
            <a:off x="6176710" y="3834726"/>
            <a:ext cx="4000500" cy="1738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Public Outreach</a:t>
            </a:r>
          </a:p>
          <a:p>
            <a:pPr algn="ctr"/>
            <a:endParaRPr lang="en-US" dirty="0"/>
          </a:p>
          <a:p>
            <a:pPr algn="ctr"/>
            <a:r>
              <a:rPr lang="en-US" dirty="0"/>
              <a:t>Media Presence</a:t>
            </a:r>
          </a:p>
          <a:p>
            <a:pPr algn="ctr"/>
            <a:r>
              <a:rPr lang="en-US" dirty="0"/>
              <a:t>Schools</a:t>
            </a:r>
          </a:p>
        </p:txBody>
      </p:sp>
    </p:spTree>
    <p:extLst>
      <p:ext uri="{BB962C8B-B14F-4D97-AF65-F5344CB8AC3E}">
        <p14:creationId xmlns:p14="http://schemas.microsoft.com/office/powerpoint/2010/main" val="34301730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1F6802-7C55-798C-A33F-888A28AD9B81}"/>
              </a:ext>
            </a:extLst>
          </p:cNvPr>
          <p:cNvSpPr>
            <a:spLocks noGrp="1"/>
          </p:cNvSpPr>
          <p:nvPr>
            <p:ph type="title"/>
          </p:nvPr>
        </p:nvSpPr>
        <p:spPr/>
        <p:txBody>
          <a:bodyPr/>
          <a:lstStyle/>
          <a:p>
            <a:r>
              <a:rPr lang="en-US" dirty="0"/>
              <a:t>SecSaf Survey will remain open!</a:t>
            </a:r>
            <a:br>
              <a:rPr lang="en-US" dirty="0"/>
            </a:br>
            <a:endParaRPr lang="en-US" dirty="0"/>
          </a:p>
        </p:txBody>
      </p:sp>
      <p:sp>
        <p:nvSpPr>
          <p:cNvPr id="3" name="Text Placeholder 2">
            <a:extLst>
              <a:ext uri="{FF2B5EF4-FFF2-40B4-BE49-F238E27FC236}">
                <a16:creationId xmlns:a16="http://schemas.microsoft.com/office/drawing/2014/main" id="{E76E9BB3-97BF-4003-AE54-F8245E585DA9}"/>
              </a:ext>
            </a:extLst>
          </p:cNvPr>
          <p:cNvSpPr>
            <a:spLocks noGrp="1"/>
          </p:cNvSpPr>
          <p:nvPr>
            <p:ph type="body" idx="1"/>
          </p:nvPr>
        </p:nvSpPr>
        <p:spPr/>
        <p:txBody>
          <a:bodyPr/>
          <a:lstStyle/>
          <a:p>
            <a:r>
              <a:rPr lang="en-US" dirty="0"/>
              <a:t>But nevertheless, here are a few snippets.</a:t>
            </a:r>
          </a:p>
        </p:txBody>
      </p:sp>
    </p:spTree>
    <p:extLst>
      <p:ext uri="{BB962C8B-B14F-4D97-AF65-F5344CB8AC3E}">
        <p14:creationId xmlns:p14="http://schemas.microsoft.com/office/powerpoint/2010/main" val="3677898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D78B4-22ED-3DAC-807B-A459CEE7FB1E}"/>
              </a:ext>
            </a:extLst>
          </p:cNvPr>
          <p:cNvSpPr>
            <a:spLocks noGrp="1"/>
          </p:cNvSpPr>
          <p:nvPr>
            <p:ph type="title"/>
          </p:nvPr>
        </p:nvSpPr>
        <p:spPr/>
        <p:txBody>
          <a:bodyPr>
            <a:normAutofit/>
          </a:bodyPr>
          <a:lstStyle/>
          <a:p>
            <a:r>
              <a:rPr lang="en-GB" dirty="0" err="1"/>
              <a:t>SecSaf</a:t>
            </a:r>
            <a:r>
              <a:rPr lang="en-GB" dirty="0"/>
              <a:t> research questions ?</a:t>
            </a:r>
            <a:endParaRPr lang="en-US" dirty="0"/>
          </a:p>
        </p:txBody>
      </p:sp>
      <p:sp>
        <p:nvSpPr>
          <p:cNvPr id="5" name="TextBox 4">
            <a:extLst>
              <a:ext uri="{FF2B5EF4-FFF2-40B4-BE49-F238E27FC236}">
                <a16:creationId xmlns:a16="http://schemas.microsoft.com/office/drawing/2014/main" id="{F8AF1DEC-7A47-7978-86F1-EFEB13AC2BE9}"/>
              </a:ext>
            </a:extLst>
          </p:cNvPr>
          <p:cNvSpPr txBox="1"/>
          <p:nvPr/>
        </p:nvSpPr>
        <p:spPr>
          <a:xfrm>
            <a:off x="838200" y="1312441"/>
            <a:ext cx="9140456" cy="923330"/>
          </a:xfrm>
          <a:prstGeom prst="rect">
            <a:avLst/>
          </a:prstGeom>
          <a:noFill/>
        </p:spPr>
        <p:txBody>
          <a:bodyPr wrap="square">
            <a:spAutoFit/>
          </a:bodyPr>
          <a:lstStyle/>
          <a:p>
            <a:r>
              <a:rPr lang="en-GB" dirty="0"/>
              <a:t>Security and safety of autonomous robotic systems that use AI and directly interact with humans or in environments that require long-term autonomy, resilience, and self-healing capabilities, while only allowing for limited updates.</a:t>
            </a:r>
            <a:endParaRPr lang="en-US" dirty="0"/>
          </a:p>
        </p:txBody>
      </p:sp>
      <p:sp>
        <p:nvSpPr>
          <p:cNvPr id="7" name="TextBox 6">
            <a:extLst>
              <a:ext uri="{FF2B5EF4-FFF2-40B4-BE49-F238E27FC236}">
                <a16:creationId xmlns:a16="http://schemas.microsoft.com/office/drawing/2014/main" id="{F7027937-41D3-0AE5-4FD2-772FBF0A80F2}"/>
              </a:ext>
            </a:extLst>
          </p:cNvPr>
          <p:cNvSpPr txBox="1"/>
          <p:nvPr/>
        </p:nvSpPr>
        <p:spPr>
          <a:xfrm>
            <a:off x="838197" y="2218604"/>
            <a:ext cx="10963941" cy="1200329"/>
          </a:xfrm>
          <a:prstGeom prst="rect">
            <a:avLst/>
          </a:prstGeom>
          <a:noFill/>
        </p:spPr>
        <p:txBody>
          <a:bodyPr wrap="square">
            <a:spAutoFit/>
          </a:bodyPr>
          <a:lstStyle/>
          <a:p>
            <a:r>
              <a:rPr lang="en-GB" dirty="0"/>
              <a:t>How can we design resilient and adaptive security architectures for autonomous robotic systems operating in dynamic and adversarial environments? What are effective methods for integrating safety assurance with cybersecurity mechanisms in cyber-physical robotic systems? How can trust, explainability, and verification be ensured in AI-driven robotic decision-making under adversarial conditions</a:t>
            </a:r>
            <a:endParaRPr lang="en-US" dirty="0"/>
          </a:p>
        </p:txBody>
      </p:sp>
      <p:sp>
        <p:nvSpPr>
          <p:cNvPr id="9" name="TextBox 8">
            <a:extLst>
              <a:ext uri="{FF2B5EF4-FFF2-40B4-BE49-F238E27FC236}">
                <a16:creationId xmlns:a16="http://schemas.microsoft.com/office/drawing/2014/main" id="{0815EFDC-2FEE-1A5E-6E92-71C742DDEA53}"/>
              </a:ext>
            </a:extLst>
          </p:cNvPr>
          <p:cNvSpPr txBox="1"/>
          <p:nvPr/>
        </p:nvSpPr>
        <p:spPr>
          <a:xfrm>
            <a:off x="831114" y="3402219"/>
            <a:ext cx="6742812" cy="369332"/>
          </a:xfrm>
          <a:prstGeom prst="rect">
            <a:avLst/>
          </a:prstGeom>
          <a:noFill/>
        </p:spPr>
        <p:txBody>
          <a:bodyPr wrap="square">
            <a:spAutoFit/>
          </a:bodyPr>
          <a:lstStyle/>
          <a:p>
            <a:r>
              <a:rPr lang="en-GB" dirty="0"/>
              <a:t>Safety so that robots will not harm humans.</a:t>
            </a:r>
            <a:endParaRPr lang="en-US" dirty="0"/>
          </a:p>
        </p:txBody>
      </p:sp>
      <p:sp>
        <p:nvSpPr>
          <p:cNvPr id="10" name="TextBox 9">
            <a:extLst>
              <a:ext uri="{FF2B5EF4-FFF2-40B4-BE49-F238E27FC236}">
                <a16:creationId xmlns:a16="http://schemas.microsoft.com/office/drawing/2014/main" id="{D4FBE885-A9BD-112F-F3F1-E15380603BE4}"/>
              </a:ext>
            </a:extLst>
          </p:cNvPr>
          <p:cNvSpPr txBox="1"/>
          <p:nvPr/>
        </p:nvSpPr>
        <p:spPr>
          <a:xfrm>
            <a:off x="838197" y="3849272"/>
            <a:ext cx="10963941" cy="646331"/>
          </a:xfrm>
          <a:prstGeom prst="rect">
            <a:avLst/>
          </a:prstGeom>
          <a:noFill/>
        </p:spPr>
        <p:txBody>
          <a:bodyPr wrap="square">
            <a:spAutoFit/>
          </a:bodyPr>
          <a:lstStyle/>
          <a:p>
            <a:r>
              <a:rPr lang="en-GB" dirty="0"/>
              <a:t>A fundamental question for users will be 'Can we trust that this robotic system is secure?". </a:t>
            </a:r>
            <a:br>
              <a:rPr lang="en-GB" dirty="0"/>
            </a:br>
            <a:r>
              <a:rPr lang="en-GB" dirty="0"/>
              <a:t>So how can we assess and communicate the answer to them in an effective manner?</a:t>
            </a:r>
            <a:endParaRPr lang="en-US" dirty="0"/>
          </a:p>
        </p:txBody>
      </p:sp>
      <p:sp>
        <p:nvSpPr>
          <p:cNvPr id="11" name="TextBox 10">
            <a:extLst>
              <a:ext uri="{FF2B5EF4-FFF2-40B4-BE49-F238E27FC236}">
                <a16:creationId xmlns:a16="http://schemas.microsoft.com/office/drawing/2014/main" id="{2901E39D-8FAD-750D-6CC2-A6DE351CF225}"/>
              </a:ext>
            </a:extLst>
          </p:cNvPr>
          <p:cNvSpPr txBox="1"/>
          <p:nvPr/>
        </p:nvSpPr>
        <p:spPr>
          <a:xfrm>
            <a:off x="831114" y="4436780"/>
            <a:ext cx="10963941" cy="369332"/>
          </a:xfrm>
          <a:prstGeom prst="rect">
            <a:avLst/>
          </a:prstGeom>
          <a:noFill/>
        </p:spPr>
        <p:txBody>
          <a:bodyPr wrap="square">
            <a:spAutoFit/>
          </a:bodyPr>
          <a:lstStyle/>
          <a:p>
            <a:r>
              <a:rPr lang="en-GB" dirty="0"/>
              <a:t>Security by Design, Vulnerability assessment, User awareness of robotic security issues.</a:t>
            </a:r>
            <a:endParaRPr lang="en-US" dirty="0"/>
          </a:p>
        </p:txBody>
      </p:sp>
      <p:sp>
        <p:nvSpPr>
          <p:cNvPr id="12" name="TextBox 11">
            <a:extLst>
              <a:ext uri="{FF2B5EF4-FFF2-40B4-BE49-F238E27FC236}">
                <a16:creationId xmlns:a16="http://schemas.microsoft.com/office/drawing/2014/main" id="{F7135963-FFF8-A8A6-1B63-8D0936ED1C30}"/>
              </a:ext>
            </a:extLst>
          </p:cNvPr>
          <p:cNvSpPr txBox="1"/>
          <p:nvPr/>
        </p:nvSpPr>
        <p:spPr>
          <a:xfrm>
            <a:off x="9203371" y="3403182"/>
            <a:ext cx="2988629" cy="369332"/>
          </a:xfrm>
          <a:prstGeom prst="rect">
            <a:avLst/>
          </a:prstGeom>
          <a:noFill/>
        </p:spPr>
        <p:txBody>
          <a:bodyPr wrap="square">
            <a:spAutoFit/>
          </a:bodyPr>
          <a:lstStyle/>
          <a:p>
            <a:r>
              <a:rPr lang="en-GB" dirty="0"/>
              <a:t>Interoperability and security </a:t>
            </a:r>
            <a:endParaRPr lang="en-US" dirty="0"/>
          </a:p>
        </p:txBody>
      </p:sp>
      <p:sp>
        <p:nvSpPr>
          <p:cNvPr id="13" name="TextBox 12">
            <a:extLst>
              <a:ext uri="{FF2B5EF4-FFF2-40B4-BE49-F238E27FC236}">
                <a16:creationId xmlns:a16="http://schemas.microsoft.com/office/drawing/2014/main" id="{D5B27EFF-EE7F-F1D6-16CB-BE80F1EED347}"/>
              </a:ext>
            </a:extLst>
          </p:cNvPr>
          <p:cNvSpPr txBox="1"/>
          <p:nvPr/>
        </p:nvSpPr>
        <p:spPr>
          <a:xfrm>
            <a:off x="3420144" y="8381610"/>
            <a:ext cx="6103088" cy="369332"/>
          </a:xfrm>
          <a:prstGeom prst="rect">
            <a:avLst/>
          </a:prstGeom>
          <a:noFill/>
        </p:spPr>
        <p:txBody>
          <a:bodyPr wrap="square">
            <a:spAutoFit/>
          </a:bodyPr>
          <a:lstStyle/>
          <a:p>
            <a:r>
              <a:rPr lang="en-GB" b="0" i="0" dirty="0">
                <a:solidFill>
                  <a:srgbClr val="202124"/>
                </a:solidFill>
                <a:effectLst/>
                <a:latin typeface="Roboto" panose="02000000000000000000" pitchFamily="2" charset="0"/>
              </a:rPr>
              <a:t>PhD Community Development</a:t>
            </a:r>
            <a:endParaRPr lang="en-US" dirty="0"/>
          </a:p>
        </p:txBody>
      </p:sp>
      <p:sp>
        <p:nvSpPr>
          <p:cNvPr id="17" name="TextBox 16">
            <a:extLst>
              <a:ext uri="{FF2B5EF4-FFF2-40B4-BE49-F238E27FC236}">
                <a16:creationId xmlns:a16="http://schemas.microsoft.com/office/drawing/2014/main" id="{A3DFA5B6-F3AE-2768-81BE-1C7942162796}"/>
              </a:ext>
            </a:extLst>
          </p:cNvPr>
          <p:cNvSpPr txBox="1"/>
          <p:nvPr/>
        </p:nvSpPr>
        <p:spPr>
          <a:xfrm>
            <a:off x="5257798" y="3402219"/>
            <a:ext cx="6103088" cy="369332"/>
          </a:xfrm>
          <a:prstGeom prst="rect">
            <a:avLst/>
          </a:prstGeom>
          <a:noFill/>
        </p:spPr>
        <p:txBody>
          <a:bodyPr wrap="square">
            <a:spAutoFit/>
          </a:bodyPr>
          <a:lstStyle/>
          <a:p>
            <a:r>
              <a:rPr lang="en-GB" dirty="0"/>
              <a:t>Many hands problems, accountability.</a:t>
            </a:r>
            <a:endParaRPr lang="en-US" dirty="0"/>
          </a:p>
        </p:txBody>
      </p:sp>
      <p:sp>
        <p:nvSpPr>
          <p:cNvPr id="19" name="TextBox 18">
            <a:extLst>
              <a:ext uri="{FF2B5EF4-FFF2-40B4-BE49-F238E27FC236}">
                <a16:creationId xmlns:a16="http://schemas.microsoft.com/office/drawing/2014/main" id="{4B868215-AD98-D510-956F-8EF06E097F16}"/>
              </a:ext>
            </a:extLst>
          </p:cNvPr>
          <p:cNvSpPr txBox="1"/>
          <p:nvPr/>
        </p:nvSpPr>
        <p:spPr>
          <a:xfrm>
            <a:off x="824031" y="4878823"/>
            <a:ext cx="10971024" cy="369332"/>
          </a:xfrm>
          <a:prstGeom prst="rect">
            <a:avLst/>
          </a:prstGeom>
          <a:noFill/>
        </p:spPr>
        <p:txBody>
          <a:bodyPr wrap="square">
            <a:spAutoFit/>
          </a:bodyPr>
          <a:lstStyle/>
          <a:p>
            <a:r>
              <a:rPr lang="en-GB" dirty="0">
                <a:solidFill>
                  <a:srgbClr val="1F1F1F"/>
                </a:solidFill>
                <a:latin typeface="Roboto" panose="02000000000000000000" pitchFamily="2" charset="0"/>
              </a:rPr>
              <a:t>I</a:t>
            </a:r>
            <a:r>
              <a:rPr lang="en-GB" b="0" i="0" dirty="0">
                <a:solidFill>
                  <a:srgbClr val="1F1F1F"/>
                </a:solidFill>
                <a:effectLst/>
                <a:latin typeface="Roboto" panose="02000000000000000000" pitchFamily="2" charset="0"/>
              </a:rPr>
              <a:t>ntegration of different AI model and their compatibility and security compliance</a:t>
            </a:r>
            <a:endParaRPr lang="en-US" dirty="0"/>
          </a:p>
        </p:txBody>
      </p:sp>
      <p:sp>
        <p:nvSpPr>
          <p:cNvPr id="21" name="TextBox 20">
            <a:extLst>
              <a:ext uri="{FF2B5EF4-FFF2-40B4-BE49-F238E27FC236}">
                <a16:creationId xmlns:a16="http://schemas.microsoft.com/office/drawing/2014/main" id="{5FB32E6C-928B-22EC-6B9F-2AA56A9CABE8}"/>
              </a:ext>
            </a:extLst>
          </p:cNvPr>
          <p:cNvSpPr txBox="1"/>
          <p:nvPr/>
        </p:nvSpPr>
        <p:spPr>
          <a:xfrm>
            <a:off x="824030" y="5294321"/>
            <a:ext cx="10233829" cy="369332"/>
          </a:xfrm>
          <a:prstGeom prst="rect">
            <a:avLst/>
          </a:prstGeom>
          <a:noFill/>
        </p:spPr>
        <p:txBody>
          <a:bodyPr wrap="square">
            <a:spAutoFit/>
          </a:bodyPr>
          <a:lstStyle/>
          <a:p>
            <a:r>
              <a:rPr lang="en-GB" b="0" i="0" dirty="0">
                <a:solidFill>
                  <a:srgbClr val="1F1F1F"/>
                </a:solidFill>
                <a:effectLst/>
                <a:latin typeface="Roboto" panose="02000000000000000000" pitchFamily="2" charset="0"/>
              </a:rPr>
              <a:t>Risk assessment frameworks in the industrial robotics environment </a:t>
            </a:r>
            <a:endParaRPr lang="en-US" dirty="0"/>
          </a:p>
        </p:txBody>
      </p:sp>
      <p:sp>
        <p:nvSpPr>
          <p:cNvPr id="22" name="TextBox 21">
            <a:extLst>
              <a:ext uri="{FF2B5EF4-FFF2-40B4-BE49-F238E27FC236}">
                <a16:creationId xmlns:a16="http://schemas.microsoft.com/office/drawing/2014/main" id="{71190652-DB0C-472C-7173-2415AF5A4BFD}"/>
              </a:ext>
            </a:extLst>
          </p:cNvPr>
          <p:cNvSpPr txBox="1"/>
          <p:nvPr/>
        </p:nvSpPr>
        <p:spPr>
          <a:xfrm>
            <a:off x="824030" y="5709819"/>
            <a:ext cx="8546827" cy="923330"/>
          </a:xfrm>
          <a:prstGeom prst="rect">
            <a:avLst/>
          </a:prstGeom>
          <a:noFill/>
        </p:spPr>
        <p:txBody>
          <a:bodyPr wrap="none" rtlCol="0">
            <a:spAutoFit/>
          </a:bodyPr>
          <a:lstStyle/>
          <a:p>
            <a:r>
              <a:rPr lang="en-GB" dirty="0"/>
              <a:t>How do we secure the full robot lifecycle and how do we secure AI-driven perception </a:t>
            </a:r>
            <a:br>
              <a:rPr lang="en-GB" dirty="0"/>
            </a:br>
            <a:r>
              <a:rPr lang="en-GB" dirty="0"/>
              <a:t>and decision-making? How do we guarantee safe human–robot interaction? </a:t>
            </a:r>
            <a:br>
              <a:rPr lang="en-GB" dirty="0"/>
            </a:br>
            <a:r>
              <a:rPr lang="en-GB" dirty="0"/>
              <a:t>How do we secure robot networks and multi-agent systems?</a:t>
            </a:r>
            <a:endParaRPr lang="en-US" dirty="0"/>
          </a:p>
        </p:txBody>
      </p:sp>
    </p:spTree>
    <p:extLst>
      <p:ext uri="{BB962C8B-B14F-4D97-AF65-F5344CB8AC3E}">
        <p14:creationId xmlns:p14="http://schemas.microsoft.com/office/powerpoint/2010/main" val="39789080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145229-AF05-85EB-B1C0-A935455899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17529E-2ED9-A4CA-8894-C59B770D3D38}"/>
              </a:ext>
            </a:extLst>
          </p:cNvPr>
          <p:cNvSpPr>
            <a:spLocks noGrp="1"/>
          </p:cNvSpPr>
          <p:nvPr>
            <p:ph type="title"/>
          </p:nvPr>
        </p:nvSpPr>
        <p:spPr/>
        <p:txBody>
          <a:bodyPr>
            <a:normAutofit/>
          </a:bodyPr>
          <a:lstStyle/>
          <a:p>
            <a:r>
              <a:rPr lang="en-GB" dirty="0" err="1"/>
              <a:t>SecSaf</a:t>
            </a:r>
            <a:r>
              <a:rPr lang="en-GB" dirty="0"/>
              <a:t> research questions ?</a:t>
            </a:r>
            <a:endParaRPr lang="en-US" dirty="0"/>
          </a:p>
        </p:txBody>
      </p:sp>
      <p:sp>
        <p:nvSpPr>
          <p:cNvPr id="13" name="TextBox 12">
            <a:extLst>
              <a:ext uri="{FF2B5EF4-FFF2-40B4-BE49-F238E27FC236}">
                <a16:creationId xmlns:a16="http://schemas.microsoft.com/office/drawing/2014/main" id="{F389BF12-E2D6-B39B-987A-9B53EF258074}"/>
              </a:ext>
            </a:extLst>
          </p:cNvPr>
          <p:cNvSpPr txBox="1"/>
          <p:nvPr/>
        </p:nvSpPr>
        <p:spPr>
          <a:xfrm>
            <a:off x="3420144" y="8381610"/>
            <a:ext cx="6103088" cy="369332"/>
          </a:xfrm>
          <a:prstGeom prst="rect">
            <a:avLst/>
          </a:prstGeom>
          <a:noFill/>
        </p:spPr>
        <p:txBody>
          <a:bodyPr wrap="square">
            <a:spAutoFit/>
          </a:bodyPr>
          <a:lstStyle/>
          <a:p>
            <a:r>
              <a:rPr lang="en-GB" b="0" i="0" dirty="0">
                <a:solidFill>
                  <a:srgbClr val="202124"/>
                </a:solidFill>
                <a:effectLst/>
                <a:latin typeface="Roboto" panose="02000000000000000000" pitchFamily="2" charset="0"/>
              </a:rPr>
              <a:t>PhD Community Development</a:t>
            </a:r>
            <a:endParaRPr lang="en-US" dirty="0"/>
          </a:p>
        </p:txBody>
      </p:sp>
      <p:grpSp>
        <p:nvGrpSpPr>
          <p:cNvPr id="3" name="Group 2">
            <a:extLst>
              <a:ext uri="{FF2B5EF4-FFF2-40B4-BE49-F238E27FC236}">
                <a16:creationId xmlns:a16="http://schemas.microsoft.com/office/drawing/2014/main" id="{43182FA3-1865-AB6F-D80E-06429D179C74}"/>
              </a:ext>
            </a:extLst>
          </p:cNvPr>
          <p:cNvGrpSpPr/>
          <p:nvPr/>
        </p:nvGrpSpPr>
        <p:grpSpPr>
          <a:xfrm>
            <a:off x="1528858" y="2266147"/>
            <a:ext cx="9529001" cy="2803659"/>
            <a:chOff x="960475" y="1670679"/>
            <a:chExt cx="9529001" cy="2803659"/>
          </a:xfrm>
        </p:grpSpPr>
        <p:sp>
          <p:nvSpPr>
            <p:cNvPr id="4" name="Rounded Rectangle 3">
              <a:extLst>
                <a:ext uri="{FF2B5EF4-FFF2-40B4-BE49-F238E27FC236}">
                  <a16:creationId xmlns:a16="http://schemas.microsoft.com/office/drawing/2014/main" id="{9CE9345A-C9C7-83B3-E846-5521AD9372CF}"/>
                </a:ext>
              </a:extLst>
            </p:cNvPr>
            <p:cNvSpPr/>
            <p:nvPr/>
          </p:nvSpPr>
          <p:spPr>
            <a:xfrm>
              <a:off x="1022518" y="1720437"/>
              <a:ext cx="2083981" cy="76554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Autonomy and Resilience</a:t>
              </a:r>
            </a:p>
          </p:txBody>
        </p:sp>
        <p:sp>
          <p:nvSpPr>
            <p:cNvPr id="6" name="Rounded Rectangle 5">
              <a:extLst>
                <a:ext uri="{FF2B5EF4-FFF2-40B4-BE49-F238E27FC236}">
                  <a16:creationId xmlns:a16="http://schemas.microsoft.com/office/drawing/2014/main" id="{AF63B8B3-8251-A6E5-9230-184DB7A54543}"/>
                </a:ext>
              </a:extLst>
            </p:cNvPr>
            <p:cNvSpPr/>
            <p:nvPr/>
          </p:nvSpPr>
          <p:spPr>
            <a:xfrm>
              <a:off x="3501630" y="1706440"/>
              <a:ext cx="2083981" cy="765544"/>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Adaptivity and Security</a:t>
              </a:r>
            </a:p>
          </p:txBody>
        </p:sp>
        <p:sp>
          <p:nvSpPr>
            <p:cNvPr id="8" name="Rounded Rectangle 7">
              <a:extLst>
                <a:ext uri="{FF2B5EF4-FFF2-40B4-BE49-F238E27FC236}">
                  <a16:creationId xmlns:a16="http://schemas.microsoft.com/office/drawing/2014/main" id="{6571A359-E1CA-E4A8-C529-1D3AF5267D57}"/>
                </a:ext>
              </a:extLst>
            </p:cNvPr>
            <p:cNvSpPr/>
            <p:nvPr/>
          </p:nvSpPr>
          <p:spPr>
            <a:xfrm>
              <a:off x="5940944" y="1699172"/>
              <a:ext cx="2083981" cy="765544"/>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Safety &amp; Security</a:t>
              </a:r>
            </a:p>
          </p:txBody>
        </p:sp>
        <p:sp>
          <p:nvSpPr>
            <p:cNvPr id="14" name="Rounded Rectangle 13">
              <a:extLst>
                <a:ext uri="{FF2B5EF4-FFF2-40B4-BE49-F238E27FC236}">
                  <a16:creationId xmlns:a16="http://schemas.microsoft.com/office/drawing/2014/main" id="{EB78EAC4-C142-DBAE-8B56-148FB8050D29}"/>
                </a:ext>
              </a:extLst>
            </p:cNvPr>
            <p:cNvSpPr/>
            <p:nvPr/>
          </p:nvSpPr>
          <p:spPr>
            <a:xfrm>
              <a:off x="3501629" y="3708794"/>
              <a:ext cx="2083981" cy="765544"/>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Interoperability</a:t>
              </a:r>
            </a:p>
          </p:txBody>
        </p:sp>
        <p:sp>
          <p:nvSpPr>
            <p:cNvPr id="15" name="Rounded Rectangle 14">
              <a:extLst>
                <a:ext uri="{FF2B5EF4-FFF2-40B4-BE49-F238E27FC236}">
                  <a16:creationId xmlns:a16="http://schemas.microsoft.com/office/drawing/2014/main" id="{14AFC792-6890-7E6E-30E2-C23914EB59A1}"/>
                </a:ext>
              </a:extLst>
            </p:cNvPr>
            <p:cNvSpPr/>
            <p:nvPr/>
          </p:nvSpPr>
          <p:spPr>
            <a:xfrm>
              <a:off x="3501630" y="2665844"/>
              <a:ext cx="2083981" cy="765544"/>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Lifecycle security</a:t>
              </a:r>
            </a:p>
          </p:txBody>
        </p:sp>
        <p:sp>
          <p:nvSpPr>
            <p:cNvPr id="16" name="Rounded Rectangle 15">
              <a:extLst>
                <a:ext uri="{FF2B5EF4-FFF2-40B4-BE49-F238E27FC236}">
                  <a16:creationId xmlns:a16="http://schemas.microsoft.com/office/drawing/2014/main" id="{D6B357C7-4D14-A92C-5277-338FB1A84C0D}"/>
                </a:ext>
              </a:extLst>
            </p:cNvPr>
            <p:cNvSpPr/>
            <p:nvPr/>
          </p:nvSpPr>
          <p:spPr>
            <a:xfrm>
              <a:off x="5940944" y="2676472"/>
              <a:ext cx="2083981" cy="765544"/>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Risk Assessment Frameworks for Industrial Settings</a:t>
              </a:r>
            </a:p>
          </p:txBody>
        </p:sp>
        <p:sp>
          <p:nvSpPr>
            <p:cNvPr id="18" name="Rounded Rectangle 17">
              <a:extLst>
                <a:ext uri="{FF2B5EF4-FFF2-40B4-BE49-F238E27FC236}">
                  <a16:creationId xmlns:a16="http://schemas.microsoft.com/office/drawing/2014/main" id="{1BE32E1E-3D7A-560B-60C5-E8A1DD382E5D}"/>
                </a:ext>
              </a:extLst>
            </p:cNvPr>
            <p:cNvSpPr/>
            <p:nvPr/>
          </p:nvSpPr>
          <p:spPr>
            <a:xfrm>
              <a:off x="8380258" y="2628191"/>
              <a:ext cx="2083981" cy="765544"/>
            </a:xfrm>
            <a:prstGeom prst="round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Security by Design</a:t>
              </a:r>
            </a:p>
          </p:txBody>
        </p:sp>
        <p:sp>
          <p:nvSpPr>
            <p:cNvPr id="20" name="Rounded Rectangle 19">
              <a:extLst>
                <a:ext uri="{FF2B5EF4-FFF2-40B4-BE49-F238E27FC236}">
                  <a16:creationId xmlns:a16="http://schemas.microsoft.com/office/drawing/2014/main" id="{19397128-5D69-C437-33E9-E2519D131731}"/>
                </a:ext>
              </a:extLst>
            </p:cNvPr>
            <p:cNvSpPr/>
            <p:nvPr/>
          </p:nvSpPr>
          <p:spPr>
            <a:xfrm>
              <a:off x="1022518" y="2691055"/>
              <a:ext cx="2083981" cy="765544"/>
            </a:xfrm>
            <a:prstGeom prst="roundRect">
              <a:avLst/>
            </a:prstGeom>
            <a:solidFill>
              <a:srgbClr val="60A5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AI Security</a:t>
              </a:r>
            </a:p>
          </p:txBody>
        </p:sp>
        <p:sp>
          <p:nvSpPr>
            <p:cNvPr id="36" name="Rounded Rectangle 35">
              <a:extLst>
                <a:ext uri="{FF2B5EF4-FFF2-40B4-BE49-F238E27FC236}">
                  <a16:creationId xmlns:a16="http://schemas.microsoft.com/office/drawing/2014/main" id="{3FE60496-4C34-27EB-0A01-BBE11B4D77D5}"/>
                </a:ext>
              </a:extLst>
            </p:cNvPr>
            <p:cNvSpPr/>
            <p:nvPr/>
          </p:nvSpPr>
          <p:spPr>
            <a:xfrm>
              <a:off x="8405495" y="1670679"/>
              <a:ext cx="2083981" cy="765544"/>
            </a:xfrm>
            <a:prstGeom prst="round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Privacy </a:t>
              </a:r>
            </a:p>
          </p:txBody>
        </p:sp>
        <p:sp>
          <p:nvSpPr>
            <p:cNvPr id="37" name="Rounded Rectangle 36">
              <a:extLst>
                <a:ext uri="{FF2B5EF4-FFF2-40B4-BE49-F238E27FC236}">
                  <a16:creationId xmlns:a16="http://schemas.microsoft.com/office/drawing/2014/main" id="{3396DA2A-CFDF-CFBE-CFA6-9437A5D459C7}"/>
                </a:ext>
              </a:extLst>
            </p:cNvPr>
            <p:cNvSpPr/>
            <p:nvPr/>
          </p:nvSpPr>
          <p:spPr>
            <a:xfrm>
              <a:off x="5980812" y="3721394"/>
              <a:ext cx="2044113" cy="745540"/>
            </a:xfrm>
            <a:prstGeom prst="round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S&amp;S Human Robot</a:t>
              </a:r>
            </a:p>
            <a:p>
              <a:pPr algn="ctr"/>
              <a:r>
                <a:rPr lang="en-US" sz="1600" dirty="0"/>
                <a:t>Interactions </a:t>
              </a:r>
            </a:p>
          </p:txBody>
        </p:sp>
        <p:sp>
          <p:nvSpPr>
            <p:cNvPr id="38" name="Rounded Rectangle 37">
              <a:extLst>
                <a:ext uri="{FF2B5EF4-FFF2-40B4-BE49-F238E27FC236}">
                  <a16:creationId xmlns:a16="http://schemas.microsoft.com/office/drawing/2014/main" id="{CADA1751-4D78-5162-8609-1B15E2E5D6DC}"/>
                </a:ext>
              </a:extLst>
            </p:cNvPr>
            <p:cNvSpPr/>
            <p:nvPr/>
          </p:nvSpPr>
          <p:spPr>
            <a:xfrm>
              <a:off x="960475" y="3701390"/>
              <a:ext cx="2083981" cy="765544"/>
            </a:xfrm>
            <a:prstGeom prst="roundRect">
              <a:avLst/>
            </a:prstGeom>
            <a:solidFill>
              <a:srgbClr val="A2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Robot Networks </a:t>
              </a:r>
            </a:p>
          </p:txBody>
        </p:sp>
        <p:sp>
          <p:nvSpPr>
            <p:cNvPr id="39" name="Rounded Rectangle 38">
              <a:extLst>
                <a:ext uri="{FF2B5EF4-FFF2-40B4-BE49-F238E27FC236}">
                  <a16:creationId xmlns:a16="http://schemas.microsoft.com/office/drawing/2014/main" id="{3B65CC3D-1E57-91D6-2E7D-D7BFA66D6B72}"/>
                </a:ext>
              </a:extLst>
            </p:cNvPr>
            <p:cNvSpPr/>
            <p:nvPr/>
          </p:nvSpPr>
          <p:spPr>
            <a:xfrm>
              <a:off x="8405495" y="3701390"/>
              <a:ext cx="2083981" cy="765544"/>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Difficult Environments</a:t>
              </a:r>
            </a:p>
          </p:txBody>
        </p:sp>
      </p:grpSp>
    </p:spTree>
    <p:extLst>
      <p:ext uri="{BB962C8B-B14F-4D97-AF65-F5344CB8AC3E}">
        <p14:creationId xmlns:p14="http://schemas.microsoft.com/office/powerpoint/2010/main" val="8415523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BA7362-577E-2477-1D55-FBB4777EA9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B96B71-D023-83B2-AE88-EF3CA9EA1296}"/>
              </a:ext>
            </a:extLst>
          </p:cNvPr>
          <p:cNvSpPr>
            <a:spLocks noGrp="1"/>
          </p:cNvSpPr>
          <p:nvPr>
            <p:ph type="title"/>
          </p:nvPr>
        </p:nvSpPr>
        <p:spPr>
          <a:xfrm>
            <a:off x="838200" y="365125"/>
            <a:ext cx="11353800" cy="904311"/>
          </a:xfrm>
        </p:spPr>
        <p:txBody>
          <a:bodyPr>
            <a:normAutofit/>
          </a:bodyPr>
          <a:lstStyle/>
          <a:p>
            <a:r>
              <a:rPr lang="en-GB" sz="4000" dirty="0"/>
              <a:t>Practical </a:t>
            </a:r>
            <a:r>
              <a:rPr lang="en-GB" sz="4000" dirty="0" err="1"/>
              <a:t>SecSaf</a:t>
            </a:r>
            <a:r>
              <a:rPr lang="en-GB" sz="4000" dirty="0"/>
              <a:t> concerns/issues?</a:t>
            </a:r>
            <a:endParaRPr lang="en-US" sz="4000" dirty="0"/>
          </a:p>
        </p:txBody>
      </p:sp>
      <p:sp>
        <p:nvSpPr>
          <p:cNvPr id="6" name="TextBox 5">
            <a:extLst>
              <a:ext uri="{FF2B5EF4-FFF2-40B4-BE49-F238E27FC236}">
                <a16:creationId xmlns:a16="http://schemas.microsoft.com/office/drawing/2014/main" id="{BE2CBCE5-D1C0-68E9-C534-EB5D6E437874}"/>
              </a:ext>
            </a:extLst>
          </p:cNvPr>
          <p:cNvSpPr txBox="1"/>
          <p:nvPr/>
        </p:nvSpPr>
        <p:spPr>
          <a:xfrm>
            <a:off x="838199" y="1176046"/>
            <a:ext cx="10515599" cy="923330"/>
          </a:xfrm>
          <a:prstGeom prst="rect">
            <a:avLst/>
          </a:prstGeom>
          <a:noFill/>
        </p:spPr>
        <p:txBody>
          <a:bodyPr wrap="square">
            <a:spAutoFit/>
          </a:bodyPr>
          <a:lstStyle/>
          <a:p>
            <a:r>
              <a:rPr lang="en-GB" dirty="0"/>
              <a:t>Specific needs of autonomous systems in general and in particular in highly safety critical applications (e.g., nuclear waste management, healthcare, etc) - in particular with the partially conflicting goal of resilience and self-healing. </a:t>
            </a:r>
            <a:endParaRPr lang="en-US" dirty="0"/>
          </a:p>
        </p:txBody>
      </p:sp>
      <p:sp>
        <p:nvSpPr>
          <p:cNvPr id="8" name="TextBox 7">
            <a:extLst>
              <a:ext uri="{FF2B5EF4-FFF2-40B4-BE49-F238E27FC236}">
                <a16:creationId xmlns:a16="http://schemas.microsoft.com/office/drawing/2014/main" id="{BAE5CE56-262B-6079-F9E3-03CF5BCB4C4E}"/>
              </a:ext>
            </a:extLst>
          </p:cNvPr>
          <p:cNvSpPr txBox="1"/>
          <p:nvPr/>
        </p:nvSpPr>
        <p:spPr>
          <a:xfrm>
            <a:off x="838199" y="2942007"/>
            <a:ext cx="10515598" cy="646331"/>
          </a:xfrm>
          <a:prstGeom prst="rect">
            <a:avLst/>
          </a:prstGeom>
          <a:noFill/>
        </p:spPr>
        <p:txBody>
          <a:bodyPr wrap="square">
            <a:spAutoFit/>
          </a:bodyPr>
          <a:lstStyle/>
          <a:p>
            <a:r>
              <a:rPr lang="en-GB" dirty="0"/>
              <a:t>Security attestation to ensure robots are not hacked, safety communications and control between humans and robots, ethical issues around human-robot relationships</a:t>
            </a:r>
            <a:endParaRPr lang="en-US" dirty="0"/>
          </a:p>
        </p:txBody>
      </p:sp>
      <p:sp>
        <p:nvSpPr>
          <p:cNvPr id="9" name="TextBox 8">
            <a:extLst>
              <a:ext uri="{FF2B5EF4-FFF2-40B4-BE49-F238E27FC236}">
                <a16:creationId xmlns:a16="http://schemas.microsoft.com/office/drawing/2014/main" id="{0E872613-0C29-6EC1-502C-AFC588D6B6C7}"/>
              </a:ext>
            </a:extLst>
          </p:cNvPr>
          <p:cNvSpPr txBox="1"/>
          <p:nvPr/>
        </p:nvSpPr>
        <p:spPr>
          <a:xfrm>
            <a:off x="838199" y="3646615"/>
            <a:ext cx="10515598" cy="1200329"/>
          </a:xfrm>
          <a:prstGeom prst="rect">
            <a:avLst/>
          </a:prstGeom>
          <a:noFill/>
        </p:spPr>
        <p:txBody>
          <a:bodyPr wrap="square">
            <a:spAutoFit/>
          </a:bodyPr>
          <a:lstStyle/>
          <a:p>
            <a:r>
              <a:rPr lang="en-GB" dirty="0"/>
              <a:t>Transparent and explainable AI used in robotic system integrations.</a:t>
            </a:r>
            <a:br>
              <a:rPr lang="en-GB" dirty="0"/>
            </a:br>
            <a:r>
              <a:rPr lang="en-GB" dirty="0"/>
              <a:t>The use of restricted, personal and/or human data for individualising robotic system use in human - robot interactive applications.</a:t>
            </a:r>
            <a:br>
              <a:rPr lang="en-GB" dirty="0"/>
            </a:br>
            <a:r>
              <a:rPr lang="en-GB" dirty="0"/>
              <a:t>Cybersecurity and safety in a System of Systems architectural approach</a:t>
            </a:r>
            <a:endParaRPr lang="en-US" dirty="0"/>
          </a:p>
        </p:txBody>
      </p:sp>
      <p:sp>
        <p:nvSpPr>
          <p:cNvPr id="10" name="TextBox 9">
            <a:extLst>
              <a:ext uri="{FF2B5EF4-FFF2-40B4-BE49-F238E27FC236}">
                <a16:creationId xmlns:a16="http://schemas.microsoft.com/office/drawing/2014/main" id="{C46FA124-1522-EF7F-BAA0-00C2544120F9}"/>
              </a:ext>
            </a:extLst>
          </p:cNvPr>
          <p:cNvSpPr txBox="1"/>
          <p:nvPr/>
        </p:nvSpPr>
        <p:spPr>
          <a:xfrm>
            <a:off x="838198" y="5301139"/>
            <a:ext cx="10515597" cy="369332"/>
          </a:xfrm>
          <a:prstGeom prst="rect">
            <a:avLst/>
          </a:prstGeom>
          <a:noFill/>
        </p:spPr>
        <p:txBody>
          <a:bodyPr wrap="square">
            <a:spAutoFit/>
          </a:bodyPr>
          <a:lstStyle/>
          <a:p>
            <a:r>
              <a:rPr lang="en-GB" dirty="0"/>
              <a:t>Accountability, Regulation, Responsibility.</a:t>
            </a:r>
            <a:endParaRPr lang="en-US" dirty="0"/>
          </a:p>
        </p:txBody>
      </p:sp>
      <p:sp>
        <p:nvSpPr>
          <p:cNvPr id="3" name="TextBox 2">
            <a:extLst>
              <a:ext uri="{FF2B5EF4-FFF2-40B4-BE49-F238E27FC236}">
                <a16:creationId xmlns:a16="http://schemas.microsoft.com/office/drawing/2014/main" id="{0B04F0FC-A3CF-9A1A-5182-B03F5CCF2D32}"/>
              </a:ext>
            </a:extLst>
          </p:cNvPr>
          <p:cNvSpPr txBox="1"/>
          <p:nvPr/>
        </p:nvSpPr>
        <p:spPr>
          <a:xfrm>
            <a:off x="838199" y="2045460"/>
            <a:ext cx="10515598" cy="923330"/>
          </a:xfrm>
          <a:prstGeom prst="rect">
            <a:avLst/>
          </a:prstGeom>
          <a:noFill/>
        </p:spPr>
        <p:txBody>
          <a:bodyPr wrap="square">
            <a:spAutoFit/>
          </a:bodyPr>
          <a:lstStyle/>
          <a:p>
            <a:r>
              <a:rPr lang="en-GB" dirty="0"/>
              <a:t>Lack of standardized security frameworks and compliance guidelines for robotic systems Vulnerabilities in communication channels and sensor inputs (e.g., spoofing, tampering, and interception) Challenges in secure deployment, updates, and lifecycle management of robotic systems</a:t>
            </a:r>
            <a:endParaRPr lang="en-US" dirty="0"/>
          </a:p>
        </p:txBody>
      </p:sp>
      <p:sp>
        <p:nvSpPr>
          <p:cNvPr id="4" name="TextBox 3">
            <a:extLst>
              <a:ext uri="{FF2B5EF4-FFF2-40B4-BE49-F238E27FC236}">
                <a16:creationId xmlns:a16="http://schemas.microsoft.com/office/drawing/2014/main" id="{F502C9C5-D37B-165D-7A10-797FE4E25D92}"/>
              </a:ext>
            </a:extLst>
          </p:cNvPr>
          <p:cNvSpPr txBox="1"/>
          <p:nvPr/>
        </p:nvSpPr>
        <p:spPr>
          <a:xfrm>
            <a:off x="838198" y="4936241"/>
            <a:ext cx="10963941" cy="369332"/>
          </a:xfrm>
          <a:prstGeom prst="rect">
            <a:avLst/>
          </a:prstGeom>
          <a:noFill/>
        </p:spPr>
        <p:txBody>
          <a:bodyPr wrap="square">
            <a:spAutoFit/>
          </a:bodyPr>
          <a:lstStyle/>
          <a:p>
            <a:r>
              <a:rPr lang="en-GB" dirty="0"/>
              <a:t>Security by Design, Vulnerability assessment, User awareness of robotic security issues.</a:t>
            </a:r>
            <a:endParaRPr lang="en-US" dirty="0"/>
          </a:p>
        </p:txBody>
      </p:sp>
      <p:sp>
        <p:nvSpPr>
          <p:cNvPr id="15" name="TextBox 14">
            <a:extLst>
              <a:ext uri="{FF2B5EF4-FFF2-40B4-BE49-F238E27FC236}">
                <a16:creationId xmlns:a16="http://schemas.microsoft.com/office/drawing/2014/main" id="{17B7B5A8-7E32-DC72-C82B-13068310B90F}"/>
              </a:ext>
            </a:extLst>
          </p:cNvPr>
          <p:cNvSpPr txBox="1"/>
          <p:nvPr/>
        </p:nvSpPr>
        <p:spPr>
          <a:xfrm>
            <a:off x="838198" y="5666037"/>
            <a:ext cx="11684609" cy="369332"/>
          </a:xfrm>
          <a:prstGeom prst="rect">
            <a:avLst/>
          </a:prstGeom>
          <a:noFill/>
        </p:spPr>
        <p:txBody>
          <a:bodyPr wrap="none" rtlCol="0">
            <a:spAutoFit/>
          </a:bodyPr>
          <a:lstStyle/>
          <a:p>
            <a:r>
              <a:rPr lang="en-GB" dirty="0"/>
              <a:t>Unsafe or fragile update mechanisms. Poor fail-safe and emergency handling. Human–robot interaction failures.</a:t>
            </a:r>
            <a:endParaRPr lang="en-US" dirty="0"/>
          </a:p>
        </p:txBody>
      </p:sp>
      <p:sp>
        <p:nvSpPr>
          <p:cNvPr id="17" name="TextBox 16">
            <a:extLst>
              <a:ext uri="{FF2B5EF4-FFF2-40B4-BE49-F238E27FC236}">
                <a16:creationId xmlns:a16="http://schemas.microsoft.com/office/drawing/2014/main" id="{10307F63-CE71-A3AB-EEDD-1F2B8A7DEC55}"/>
              </a:ext>
            </a:extLst>
          </p:cNvPr>
          <p:cNvSpPr txBox="1"/>
          <p:nvPr/>
        </p:nvSpPr>
        <p:spPr>
          <a:xfrm>
            <a:off x="5619307" y="5305573"/>
            <a:ext cx="4864396" cy="376741"/>
          </a:xfrm>
          <a:prstGeom prst="rect">
            <a:avLst/>
          </a:prstGeom>
          <a:noFill/>
        </p:spPr>
        <p:txBody>
          <a:bodyPr wrap="square">
            <a:spAutoFit/>
          </a:bodyPr>
          <a:lstStyle/>
          <a:p>
            <a:r>
              <a:rPr lang="en-GB" dirty="0">
                <a:solidFill>
                  <a:srgbClr val="1F1F1F"/>
                </a:solidFill>
                <a:latin typeface="Roboto" panose="02000000000000000000" pitchFamily="2" charset="0"/>
              </a:rPr>
              <a:t>D</a:t>
            </a:r>
            <a:r>
              <a:rPr lang="en-GB" b="0" i="0" dirty="0">
                <a:solidFill>
                  <a:srgbClr val="1F1F1F"/>
                </a:solidFill>
                <a:effectLst/>
                <a:latin typeface="Roboto" panose="02000000000000000000" pitchFamily="2" charset="0"/>
              </a:rPr>
              <a:t>ata security, model security, and resilience. </a:t>
            </a:r>
            <a:endParaRPr lang="en-US" dirty="0"/>
          </a:p>
        </p:txBody>
      </p:sp>
      <p:sp>
        <p:nvSpPr>
          <p:cNvPr id="18" name="TextBox 17">
            <a:extLst>
              <a:ext uri="{FF2B5EF4-FFF2-40B4-BE49-F238E27FC236}">
                <a16:creationId xmlns:a16="http://schemas.microsoft.com/office/drawing/2014/main" id="{A00591B5-183B-0203-A39C-B0ED8A64992C}"/>
              </a:ext>
            </a:extLst>
          </p:cNvPr>
          <p:cNvSpPr txBox="1"/>
          <p:nvPr/>
        </p:nvSpPr>
        <p:spPr>
          <a:xfrm>
            <a:off x="838198" y="6087769"/>
            <a:ext cx="7012882" cy="369332"/>
          </a:xfrm>
          <a:prstGeom prst="rect">
            <a:avLst/>
          </a:prstGeom>
          <a:noFill/>
        </p:spPr>
        <p:txBody>
          <a:bodyPr wrap="none" rtlCol="0">
            <a:spAutoFit/>
          </a:bodyPr>
          <a:lstStyle/>
          <a:p>
            <a:r>
              <a:rPr lang="en-GB" dirty="0"/>
              <a:t>Security of the AI models that the robotics system used in controlling </a:t>
            </a:r>
            <a:endParaRPr lang="en-US" dirty="0"/>
          </a:p>
        </p:txBody>
      </p:sp>
    </p:spTree>
    <p:extLst>
      <p:ext uri="{BB962C8B-B14F-4D97-AF65-F5344CB8AC3E}">
        <p14:creationId xmlns:p14="http://schemas.microsoft.com/office/powerpoint/2010/main" val="27239946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842438-ADD3-1FC1-A652-5EB61A1EC6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06A21B-98B3-1270-4AFC-F8A02087A877}"/>
              </a:ext>
            </a:extLst>
          </p:cNvPr>
          <p:cNvSpPr>
            <a:spLocks noGrp="1"/>
          </p:cNvSpPr>
          <p:nvPr>
            <p:ph type="title"/>
          </p:nvPr>
        </p:nvSpPr>
        <p:spPr>
          <a:xfrm>
            <a:off x="838200" y="365125"/>
            <a:ext cx="11353800" cy="904311"/>
          </a:xfrm>
        </p:spPr>
        <p:txBody>
          <a:bodyPr>
            <a:normAutofit/>
          </a:bodyPr>
          <a:lstStyle/>
          <a:p>
            <a:r>
              <a:rPr lang="en-GB" sz="4000" dirty="0"/>
              <a:t>Practical </a:t>
            </a:r>
            <a:r>
              <a:rPr lang="en-GB" sz="4000" dirty="0" err="1"/>
              <a:t>SecSaf</a:t>
            </a:r>
            <a:r>
              <a:rPr lang="en-GB" sz="4000" dirty="0"/>
              <a:t> concerns/issues?</a:t>
            </a:r>
            <a:endParaRPr lang="en-US" sz="4000" dirty="0"/>
          </a:p>
        </p:txBody>
      </p:sp>
      <p:grpSp>
        <p:nvGrpSpPr>
          <p:cNvPr id="5" name="Group 4">
            <a:extLst>
              <a:ext uri="{FF2B5EF4-FFF2-40B4-BE49-F238E27FC236}">
                <a16:creationId xmlns:a16="http://schemas.microsoft.com/office/drawing/2014/main" id="{71542C30-2679-807C-D571-9F14395B8474}"/>
              </a:ext>
            </a:extLst>
          </p:cNvPr>
          <p:cNvGrpSpPr/>
          <p:nvPr/>
        </p:nvGrpSpPr>
        <p:grpSpPr>
          <a:xfrm>
            <a:off x="1331499" y="2027170"/>
            <a:ext cx="9529001" cy="2803659"/>
            <a:chOff x="960475" y="1670679"/>
            <a:chExt cx="9529001" cy="2803659"/>
          </a:xfrm>
        </p:grpSpPr>
        <p:sp>
          <p:nvSpPr>
            <p:cNvPr id="7" name="Rounded Rectangle 6">
              <a:extLst>
                <a:ext uri="{FF2B5EF4-FFF2-40B4-BE49-F238E27FC236}">
                  <a16:creationId xmlns:a16="http://schemas.microsoft.com/office/drawing/2014/main" id="{0F90CA7B-D798-04B8-62AF-D55DDBF35D29}"/>
                </a:ext>
              </a:extLst>
            </p:cNvPr>
            <p:cNvSpPr/>
            <p:nvPr/>
          </p:nvSpPr>
          <p:spPr>
            <a:xfrm>
              <a:off x="1022518" y="1720437"/>
              <a:ext cx="2083981" cy="76554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Handling failures</a:t>
              </a:r>
            </a:p>
          </p:txBody>
        </p:sp>
        <p:sp>
          <p:nvSpPr>
            <p:cNvPr id="11" name="Rounded Rectangle 10">
              <a:extLst>
                <a:ext uri="{FF2B5EF4-FFF2-40B4-BE49-F238E27FC236}">
                  <a16:creationId xmlns:a16="http://schemas.microsoft.com/office/drawing/2014/main" id="{3F4F5B7B-E734-40BD-FE6C-92032C40480A}"/>
                </a:ext>
              </a:extLst>
            </p:cNvPr>
            <p:cNvSpPr/>
            <p:nvPr/>
          </p:nvSpPr>
          <p:spPr>
            <a:xfrm>
              <a:off x="3501630" y="1706440"/>
              <a:ext cx="2083981" cy="765544"/>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Unsafe/insecure</a:t>
              </a:r>
              <a:br>
                <a:rPr lang="en-US" dirty="0"/>
              </a:br>
              <a:r>
                <a:rPr lang="en-US" dirty="0"/>
                <a:t>Updates</a:t>
              </a:r>
            </a:p>
          </p:txBody>
        </p:sp>
        <p:sp>
          <p:nvSpPr>
            <p:cNvPr id="12" name="Rounded Rectangle 11">
              <a:extLst>
                <a:ext uri="{FF2B5EF4-FFF2-40B4-BE49-F238E27FC236}">
                  <a16:creationId xmlns:a16="http://schemas.microsoft.com/office/drawing/2014/main" id="{843132E9-7E81-BDB7-DDD0-7E60D2058D2B}"/>
                </a:ext>
              </a:extLst>
            </p:cNvPr>
            <p:cNvSpPr/>
            <p:nvPr/>
          </p:nvSpPr>
          <p:spPr>
            <a:xfrm>
              <a:off x="5940944" y="1699172"/>
              <a:ext cx="2083981" cy="765544"/>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Integrity Attestation</a:t>
              </a:r>
            </a:p>
          </p:txBody>
        </p:sp>
        <p:sp>
          <p:nvSpPr>
            <p:cNvPr id="13" name="Rounded Rectangle 12">
              <a:extLst>
                <a:ext uri="{FF2B5EF4-FFF2-40B4-BE49-F238E27FC236}">
                  <a16:creationId xmlns:a16="http://schemas.microsoft.com/office/drawing/2014/main" id="{50D544A6-5BDF-14BF-F9A4-B02B6DEBDC09}"/>
                </a:ext>
              </a:extLst>
            </p:cNvPr>
            <p:cNvSpPr/>
            <p:nvPr/>
          </p:nvSpPr>
          <p:spPr>
            <a:xfrm>
              <a:off x="3501629" y="3708794"/>
              <a:ext cx="2083981" cy="765544"/>
            </a:xfrm>
            <a:prstGeom prst="roundRect">
              <a:avLst/>
            </a:prstGeom>
            <a:solidFill>
              <a:schemeClr val="accent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err="1"/>
                <a:t>Personalisation</a:t>
              </a:r>
              <a:r>
                <a:rPr lang="en-US" sz="1600" dirty="0"/>
                <a:t> and Sensitive Data</a:t>
              </a:r>
            </a:p>
          </p:txBody>
        </p:sp>
        <p:sp>
          <p:nvSpPr>
            <p:cNvPr id="14" name="Rounded Rectangle 13">
              <a:extLst>
                <a:ext uri="{FF2B5EF4-FFF2-40B4-BE49-F238E27FC236}">
                  <a16:creationId xmlns:a16="http://schemas.microsoft.com/office/drawing/2014/main" id="{4004F6B6-85F5-33FA-1D4C-89B9A6A5DFC2}"/>
                </a:ext>
              </a:extLst>
            </p:cNvPr>
            <p:cNvSpPr/>
            <p:nvPr/>
          </p:nvSpPr>
          <p:spPr>
            <a:xfrm>
              <a:off x="3501630" y="2665844"/>
              <a:ext cx="2083981" cy="765544"/>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User Awareness of Robot </a:t>
              </a:r>
              <a:r>
                <a:rPr lang="en-US" sz="1600" dirty="0" err="1"/>
                <a:t>icSecurity</a:t>
              </a:r>
              <a:endParaRPr lang="en-US" sz="1600" dirty="0"/>
            </a:p>
          </p:txBody>
        </p:sp>
        <p:sp>
          <p:nvSpPr>
            <p:cNvPr id="16" name="Rounded Rectangle 15">
              <a:extLst>
                <a:ext uri="{FF2B5EF4-FFF2-40B4-BE49-F238E27FC236}">
                  <a16:creationId xmlns:a16="http://schemas.microsoft.com/office/drawing/2014/main" id="{1123C226-70CF-E35E-59C8-57027F90E533}"/>
                </a:ext>
              </a:extLst>
            </p:cNvPr>
            <p:cNvSpPr/>
            <p:nvPr/>
          </p:nvSpPr>
          <p:spPr>
            <a:xfrm>
              <a:off x="5940944" y="2676472"/>
              <a:ext cx="2083981" cy="765544"/>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700" dirty="0"/>
                <a:t>Lifecycle Management</a:t>
              </a:r>
            </a:p>
          </p:txBody>
        </p:sp>
        <p:sp>
          <p:nvSpPr>
            <p:cNvPr id="19" name="Rounded Rectangle 18">
              <a:extLst>
                <a:ext uri="{FF2B5EF4-FFF2-40B4-BE49-F238E27FC236}">
                  <a16:creationId xmlns:a16="http://schemas.microsoft.com/office/drawing/2014/main" id="{7E694407-86B8-03B3-5D94-6D64AB77077E}"/>
                </a:ext>
              </a:extLst>
            </p:cNvPr>
            <p:cNvSpPr/>
            <p:nvPr/>
          </p:nvSpPr>
          <p:spPr>
            <a:xfrm>
              <a:off x="8380258" y="2628191"/>
              <a:ext cx="2083981" cy="765544"/>
            </a:xfrm>
            <a:prstGeom prst="round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Explicable AI</a:t>
              </a:r>
            </a:p>
          </p:txBody>
        </p:sp>
        <p:sp>
          <p:nvSpPr>
            <p:cNvPr id="20" name="Rounded Rectangle 19">
              <a:extLst>
                <a:ext uri="{FF2B5EF4-FFF2-40B4-BE49-F238E27FC236}">
                  <a16:creationId xmlns:a16="http://schemas.microsoft.com/office/drawing/2014/main" id="{CC5315C2-E0EB-EF57-F97C-0081163C92E3}"/>
                </a:ext>
              </a:extLst>
            </p:cNvPr>
            <p:cNvSpPr/>
            <p:nvPr/>
          </p:nvSpPr>
          <p:spPr>
            <a:xfrm>
              <a:off x="1022518" y="2691055"/>
              <a:ext cx="2083981" cy="765544"/>
            </a:xfrm>
            <a:prstGeom prst="roundRect">
              <a:avLst/>
            </a:prstGeom>
            <a:solidFill>
              <a:srgbClr val="60A5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Ethics Issues</a:t>
              </a:r>
            </a:p>
          </p:txBody>
        </p:sp>
        <p:sp>
          <p:nvSpPr>
            <p:cNvPr id="21" name="Rounded Rectangle 20">
              <a:extLst>
                <a:ext uri="{FF2B5EF4-FFF2-40B4-BE49-F238E27FC236}">
                  <a16:creationId xmlns:a16="http://schemas.microsoft.com/office/drawing/2014/main" id="{15B259F7-1924-8603-9701-EFAF39127C23}"/>
                </a:ext>
              </a:extLst>
            </p:cNvPr>
            <p:cNvSpPr/>
            <p:nvPr/>
          </p:nvSpPr>
          <p:spPr>
            <a:xfrm>
              <a:off x="8405495" y="1670679"/>
              <a:ext cx="2083981" cy="765544"/>
            </a:xfrm>
            <a:prstGeom prst="roundRect">
              <a:avLst/>
            </a:prstGeom>
            <a:solidFill>
              <a:schemeClr val="bg2">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Safety of Robotic-Human Comms </a:t>
              </a:r>
            </a:p>
          </p:txBody>
        </p:sp>
        <p:sp>
          <p:nvSpPr>
            <p:cNvPr id="22" name="Rounded Rectangle 21">
              <a:extLst>
                <a:ext uri="{FF2B5EF4-FFF2-40B4-BE49-F238E27FC236}">
                  <a16:creationId xmlns:a16="http://schemas.microsoft.com/office/drawing/2014/main" id="{464ECE1D-92FD-4A55-F884-F863F613E3C5}"/>
                </a:ext>
              </a:extLst>
            </p:cNvPr>
            <p:cNvSpPr/>
            <p:nvPr/>
          </p:nvSpPr>
          <p:spPr>
            <a:xfrm>
              <a:off x="5980812" y="3721394"/>
              <a:ext cx="2044113" cy="745540"/>
            </a:xfrm>
            <a:prstGeom prst="roundRect">
              <a:avLst/>
            </a:prstGeom>
            <a:solidFill>
              <a:schemeClr val="accent4">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dirty="0"/>
                <a:t>Lack of </a:t>
              </a:r>
              <a:r>
                <a:rPr lang="en-US" sz="1600" dirty="0" err="1"/>
                <a:t>Standardisation</a:t>
              </a:r>
              <a:endParaRPr lang="en-US" sz="1600" dirty="0"/>
            </a:p>
          </p:txBody>
        </p:sp>
        <p:sp>
          <p:nvSpPr>
            <p:cNvPr id="23" name="Rounded Rectangle 22">
              <a:extLst>
                <a:ext uri="{FF2B5EF4-FFF2-40B4-BE49-F238E27FC236}">
                  <a16:creationId xmlns:a16="http://schemas.microsoft.com/office/drawing/2014/main" id="{00BE7376-E77D-07A5-889B-098332816728}"/>
                </a:ext>
              </a:extLst>
            </p:cNvPr>
            <p:cNvSpPr/>
            <p:nvPr/>
          </p:nvSpPr>
          <p:spPr>
            <a:xfrm>
              <a:off x="960475" y="3701390"/>
              <a:ext cx="2083981" cy="765544"/>
            </a:xfrm>
            <a:prstGeom prst="roundRect">
              <a:avLst/>
            </a:prstGeom>
            <a:solidFill>
              <a:srgbClr val="A2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Robots in </a:t>
              </a:r>
              <a:r>
                <a:rPr lang="en-US" dirty="0" err="1"/>
                <a:t>SoSs</a:t>
              </a:r>
              <a:endParaRPr lang="en-US" dirty="0"/>
            </a:p>
          </p:txBody>
        </p:sp>
        <p:sp>
          <p:nvSpPr>
            <p:cNvPr id="24" name="Rounded Rectangle 23">
              <a:extLst>
                <a:ext uri="{FF2B5EF4-FFF2-40B4-BE49-F238E27FC236}">
                  <a16:creationId xmlns:a16="http://schemas.microsoft.com/office/drawing/2014/main" id="{B551073C-97C2-3AD0-B237-0AE6A0F57DB8}"/>
                </a:ext>
              </a:extLst>
            </p:cNvPr>
            <p:cNvSpPr/>
            <p:nvPr/>
          </p:nvSpPr>
          <p:spPr>
            <a:xfrm>
              <a:off x="8405495" y="3701390"/>
              <a:ext cx="2083981" cy="765544"/>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Difficult Environments</a:t>
              </a:r>
            </a:p>
          </p:txBody>
        </p:sp>
      </p:grpSp>
    </p:spTree>
    <p:extLst>
      <p:ext uri="{BB962C8B-B14F-4D97-AF65-F5344CB8AC3E}">
        <p14:creationId xmlns:p14="http://schemas.microsoft.com/office/powerpoint/2010/main" val="533750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D229E6-5157-70B7-4A93-7370CC53BEB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863F9D-B4D5-7282-A7CB-D328CB34AF19}"/>
              </a:ext>
            </a:extLst>
          </p:cNvPr>
          <p:cNvSpPr>
            <a:spLocks noGrp="1"/>
          </p:cNvSpPr>
          <p:nvPr>
            <p:ph type="title"/>
          </p:nvPr>
        </p:nvSpPr>
        <p:spPr/>
        <p:txBody>
          <a:bodyPr>
            <a:normAutofit/>
          </a:bodyPr>
          <a:lstStyle/>
          <a:p>
            <a:r>
              <a:rPr lang="en-GB" dirty="0"/>
              <a:t>Desired SIG events and activities</a:t>
            </a:r>
            <a:endParaRPr lang="en-US" sz="3600" dirty="0"/>
          </a:p>
        </p:txBody>
      </p:sp>
      <p:sp>
        <p:nvSpPr>
          <p:cNvPr id="3" name="Content Placeholder 2">
            <a:extLst>
              <a:ext uri="{FF2B5EF4-FFF2-40B4-BE49-F238E27FC236}">
                <a16:creationId xmlns:a16="http://schemas.microsoft.com/office/drawing/2014/main" id="{9C94D7D8-8D2E-8752-656C-38884974B3F2}"/>
              </a:ext>
            </a:extLst>
          </p:cNvPr>
          <p:cNvSpPr>
            <a:spLocks noGrp="1"/>
          </p:cNvSpPr>
          <p:nvPr>
            <p:ph idx="1"/>
          </p:nvPr>
        </p:nvSpPr>
        <p:spPr/>
        <p:txBody>
          <a:bodyPr/>
          <a:lstStyle/>
          <a:p>
            <a:pPr marL="0" indent="0">
              <a:buNone/>
            </a:pPr>
            <a:r>
              <a:rPr lang="en-US" dirty="0"/>
              <a:t>General Support for all three:</a:t>
            </a:r>
          </a:p>
          <a:p>
            <a:r>
              <a:rPr lang="en-GB" dirty="0"/>
              <a:t>Regular Workshop/Conference/On-line Seminars</a:t>
            </a:r>
          </a:p>
          <a:p>
            <a:r>
              <a:rPr lang="en-GB" dirty="0"/>
              <a:t>Grant Application Development (Collaboration Facilitation)</a:t>
            </a:r>
          </a:p>
          <a:p>
            <a:r>
              <a:rPr lang="en-GB" dirty="0"/>
              <a:t>PhD Community Development</a:t>
            </a:r>
          </a:p>
          <a:p>
            <a:endParaRPr lang="en-GB" dirty="0"/>
          </a:p>
          <a:p>
            <a:r>
              <a:rPr lang="en-GB" dirty="0"/>
              <a:t>Others…..?</a:t>
            </a:r>
            <a:endParaRPr lang="en-US" dirty="0"/>
          </a:p>
        </p:txBody>
      </p:sp>
    </p:spTree>
    <p:extLst>
      <p:ext uri="{BB962C8B-B14F-4D97-AF65-F5344CB8AC3E}">
        <p14:creationId xmlns:p14="http://schemas.microsoft.com/office/powerpoint/2010/main" val="16121563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49033-9661-8B53-640E-A605516BED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AB4A5C-8776-F9FA-07B9-6EFC8A8D400A}"/>
              </a:ext>
            </a:extLst>
          </p:cNvPr>
          <p:cNvSpPr>
            <a:spLocks noGrp="1"/>
          </p:cNvSpPr>
          <p:nvPr>
            <p:ph type="title"/>
          </p:nvPr>
        </p:nvSpPr>
        <p:spPr/>
        <p:txBody>
          <a:bodyPr>
            <a:normAutofit/>
          </a:bodyPr>
          <a:lstStyle/>
          <a:p>
            <a:r>
              <a:rPr lang="en-GB" dirty="0"/>
              <a:t>Feedback and Planning</a:t>
            </a:r>
            <a:endParaRPr lang="en-US" sz="3600" dirty="0"/>
          </a:p>
        </p:txBody>
      </p:sp>
      <p:sp>
        <p:nvSpPr>
          <p:cNvPr id="3" name="Content Placeholder 2">
            <a:extLst>
              <a:ext uri="{FF2B5EF4-FFF2-40B4-BE49-F238E27FC236}">
                <a16:creationId xmlns:a16="http://schemas.microsoft.com/office/drawing/2014/main" id="{2BEEB724-A8B8-3E8C-B8CC-9D474C7C5A94}"/>
              </a:ext>
            </a:extLst>
          </p:cNvPr>
          <p:cNvSpPr>
            <a:spLocks noGrp="1"/>
          </p:cNvSpPr>
          <p:nvPr>
            <p:ph idx="1"/>
          </p:nvPr>
        </p:nvSpPr>
        <p:spPr/>
        <p:txBody>
          <a:bodyPr/>
          <a:lstStyle/>
          <a:p>
            <a:pPr marL="0" indent="0">
              <a:buNone/>
            </a:pPr>
            <a:r>
              <a:rPr lang="en-GB" dirty="0"/>
              <a:t>All hands meeting:</a:t>
            </a:r>
          </a:p>
          <a:p>
            <a:r>
              <a:rPr lang="en-GB" dirty="0"/>
              <a:t>Use of time for plenary slot</a:t>
            </a:r>
          </a:p>
          <a:p>
            <a:r>
              <a:rPr lang="en-GB" dirty="0"/>
              <a:t>Use of other time to focus on </a:t>
            </a:r>
            <a:r>
              <a:rPr lang="en-GB" dirty="0" err="1"/>
              <a:t>SecSaf</a:t>
            </a:r>
            <a:r>
              <a:rPr lang="en-GB" dirty="0"/>
              <a:t> things. </a:t>
            </a:r>
          </a:p>
          <a:p>
            <a:endParaRPr lang="en-GB" dirty="0"/>
          </a:p>
          <a:p>
            <a:pPr marL="0" indent="0">
              <a:buNone/>
            </a:pPr>
            <a:r>
              <a:rPr lang="en-GB" dirty="0"/>
              <a:t>Getting specific events in the diary (e.g. to meet milestones and deliverables)</a:t>
            </a:r>
          </a:p>
        </p:txBody>
      </p:sp>
    </p:spTree>
    <p:extLst>
      <p:ext uri="{BB962C8B-B14F-4D97-AF65-F5344CB8AC3E}">
        <p14:creationId xmlns:p14="http://schemas.microsoft.com/office/powerpoint/2010/main" val="1959403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445620-CF0B-36ED-0CD3-DC61F4288A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8ACB48-F1A0-682E-1A48-4E3B5FA63EC1}"/>
              </a:ext>
            </a:extLst>
          </p:cNvPr>
          <p:cNvSpPr>
            <a:spLocks noGrp="1"/>
          </p:cNvSpPr>
          <p:nvPr>
            <p:ph type="title"/>
          </p:nvPr>
        </p:nvSpPr>
        <p:spPr/>
        <p:txBody>
          <a:bodyPr>
            <a:normAutofit/>
          </a:bodyPr>
          <a:lstStyle/>
          <a:p>
            <a:r>
              <a:rPr lang="en-GB" dirty="0"/>
              <a:t>Open Floor!!!!!</a:t>
            </a:r>
            <a:endParaRPr lang="en-US" sz="3600" dirty="0"/>
          </a:p>
        </p:txBody>
      </p:sp>
      <p:sp>
        <p:nvSpPr>
          <p:cNvPr id="3" name="Content Placeholder 2">
            <a:extLst>
              <a:ext uri="{FF2B5EF4-FFF2-40B4-BE49-F238E27FC236}">
                <a16:creationId xmlns:a16="http://schemas.microsoft.com/office/drawing/2014/main" id="{2845A43D-12A0-4D5E-A412-8FA34AB21D2C}"/>
              </a:ext>
            </a:extLst>
          </p:cNvPr>
          <p:cNvSpPr>
            <a:spLocks noGrp="1"/>
          </p:cNvSpPr>
          <p:nvPr>
            <p:ph idx="1"/>
          </p:nvPr>
        </p:nvSpPr>
        <p:spPr/>
        <p:txBody>
          <a:bodyPr/>
          <a:lstStyle/>
          <a:p>
            <a:pPr marL="0" indent="0">
              <a:buNone/>
            </a:pPr>
            <a:endParaRPr lang="en-GB" dirty="0"/>
          </a:p>
        </p:txBody>
      </p:sp>
    </p:spTree>
    <p:extLst>
      <p:ext uri="{BB962C8B-B14F-4D97-AF65-F5344CB8AC3E}">
        <p14:creationId xmlns:p14="http://schemas.microsoft.com/office/powerpoint/2010/main" val="3328185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EF95927-59F7-C7D5-2A7D-C4B41B78AA20}"/>
              </a:ext>
            </a:extLst>
          </p:cNvPr>
          <p:cNvPicPr>
            <a:picLocks noChangeAspect="1"/>
          </p:cNvPicPr>
          <p:nvPr/>
        </p:nvPicPr>
        <p:blipFill>
          <a:blip r:embed="rId2"/>
          <a:stretch>
            <a:fillRect/>
          </a:stretch>
        </p:blipFill>
        <p:spPr>
          <a:xfrm>
            <a:off x="0" y="1950993"/>
            <a:ext cx="12171828" cy="2956014"/>
          </a:xfrm>
          <a:prstGeom prst="rect">
            <a:avLst/>
          </a:prstGeom>
        </p:spPr>
      </p:pic>
    </p:spTree>
    <p:extLst>
      <p:ext uri="{BB962C8B-B14F-4D97-AF65-F5344CB8AC3E}">
        <p14:creationId xmlns:p14="http://schemas.microsoft.com/office/powerpoint/2010/main" val="3820151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4E3D54-A20A-35DE-02DC-463344E8C7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2A584D-CFB4-D285-0299-A37033E1EA48}"/>
              </a:ext>
            </a:extLst>
          </p:cNvPr>
          <p:cNvSpPr>
            <a:spLocks noGrp="1"/>
          </p:cNvSpPr>
          <p:nvPr>
            <p:ph type="title"/>
          </p:nvPr>
        </p:nvSpPr>
        <p:spPr>
          <a:xfrm>
            <a:off x="1263503" y="184260"/>
            <a:ext cx="10515600" cy="1325563"/>
          </a:xfrm>
        </p:spPr>
        <p:txBody>
          <a:bodyPr/>
          <a:lstStyle/>
          <a:p>
            <a:r>
              <a:rPr lang="en-US" dirty="0"/>
              <a:t>Objectives of the SIG</a:t>
            </a:r>
          </a:p>
        </p:txBody>
      </p:sp>
      <p:sp>
        <p:nvSpPr>
          <p:cNvPr id="4" name="Rounded Rectangle 3">
            <a:extLst>
              <a:ext uri="{FF2B5EF4-FFF2-40B4-BE49-F238E27FC236}">
                <a16:creationId xmlns:a16="http://schemas.microsoft.com/office/drawing/2014/main" id="{792259E3-E28F-8DAF-E19F-C4C29AFB185E}"/>
              </a:ext>
            </a:extLst>
          </p:cNvPr>
          <p:cNvSpPr/>
          <p:nvPr/>
        </p:nvSpPr>
        <p:spPr>
          <a:xfrm>
            <a:off x="1297171" y="1382234"/>
            <a:ext cx="9441712" cy="1041989"/>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Objective 1 – Advance the UK Cyber Strategy: By focusing on the cybersecurity of next-generation care and assistive robots, </a:t>
            </a:r>
            <a:r>
              <a:rPr lang="en-GB" dirty="0" err="1"/>
              <a:t>SecSafeRobotics</a:t>
            </a:r>
            <a:r>
              <a:rPr lang="en-GB" dirty="0"/>
              <a:t> directly supports the National Cyber Strategy and CRANE’s goal of safeguarding the UK’s digital ecosystem. </a:t>
            </a:r>
            <a:endParaRPr lang="en-US" dirty="0"/>
          </a:p>
        </p:txBody>
      </p:sp>
      <p:sp>
        <p:nvSpPr>
          <p:cNvPr id="5" name="Rounded Rectangle 4">
            <a:extLst>
              <a:ext uri="{FF2B5EF4-FFF2-40B4-BE49-F238E27FC236}">
                <a16:creationId xmlns:a16="http://schemas.microsoft.com/office/drawing/2014/main" id="{364AA291-8FC5-D1D5-8EC9-0DFFBFC73C32}"/>
              </a:ext>
            </a:extLst>
          </p:cNvPr>
          <p:cNvSpPr/>
          <p:nvPr/>
        </p:nvSpPr>
        <p:spPr>
          <a:xfrm>
            <a:off x="1297171" y="2617364"/>
            <a:ext cx="9441712" cy="1041989"/>
          </a:xfrm>
          <a:prstGeom prst="roundRect">
            <a:avLst/>
          </a:prstGeom>
          <a:solidFill>
            <a:srgbClr val="C88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Objective 2 – Foster Interdisciplinary Research: </a:t>
            </a:r>
            <a:r>
              <a:rPr lang="en-GB" dirty="0" err="1"/>
              <a:t>SecSafeRobotics</a:t>
            </a:r>
            <a:r>
              <a:rPr lang="en-GB" dirty="0"/>
              <a:t> will unite leading experts across robotics, cybersecurity, AI, human factors, ethics, and law to address the complex challenges of robotic safety and privacy. </a:t>
            </a:r>
          </a:p>
        </p:txBody>
      </p:sp>
      <p:sp>
        <p:nvSpPr>
          <p:cNvPr id="6" name="Rounded Rectangle 5">
            <a:extLst>
              <a:ext uri="{FF2B5EF4-FFF2-40B4-BE49-F238E27FC236}">
                <a16:creationId xmlns:a16="http://schemas.microsoft.com/office/drawing/2014/main" id="{EF73015A-A4D7-32CD-8D1E-40CB3609540C}"/>
              </a:ext>
            </a:extLst>
          </p:cNvPr>
          <p:cNvSpPr/>
          <p:nvPr/>
        </p:nvSpPr>
        <p:spPr>
          <a:xfrm>
            <a:off x="1297171" y="3852494"/>
            <a:ext cx="9441712" cy="1325562"/>
          </a:xfrm>
          <a:prstGeom prst="roundRect">
            <a:avLst/>
          </a:prstGeom>
          <a:solidFill>
            <a:srgbClr val="60A5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Objective 3 – Identify Game-Changing Research Needs: Through collaborative workshops and horizon scanning, the SIG will pinpoint critical research gaps at the robotics–cybersecurity interface—such as the absence of real-time safety verification tools or unified standards for robotic data protection. </a:t>
            </a:r>
          </a:p>
        </p:txBody>
      </p:sp>
      <p:sp>
        <p:nvSpPr>
          <p:cNvPr id="7" name="Rounded Rectangle 6">
            <a:extLst>
              <a:ext uri="{FF2B5EF4-FFF2-40B4-BE49-F238E27FC236}">
                <a16:creationId xmlns:a16="http://schemas.microsoft.com/office/drawing/2014/main" id="{0E4483A2-EEAD-4BC5-509C-FD46C9F5C821}"/>
              </a:ext>
            </a:extLst>
          </p:cNvPr>
          <p:cNvSpPr/>
          <p:nvPr/>
        </p:nvSpPr>
        <p:spPr>
          <a:xfrm>
            <a:off x="1297171" y="5371197"/>
            <a:ext cx="9441712" cy="1119703"/>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dirty="0"/>
              <a:t>Objective 4 – Build a Sustainable, Inclusive Community: </a:t>
            </a:r>
            <a:r>
              <a:rPr lang="en-GB" dirty="0" err="1"/>
              <a:t>SecSafeRobotics</a:t>
            </a:r>
            <a:r>
              <a:rPr lang="en-GB" dirty="0"/>
              <a:t> will establish the foundations for a lasting UK network in secure robotics, bringing together academics, industry practitioners, healthcare partners, and policymakers. </a:t>
            </a:r>
          </a:p>
        </p:txBody>
      </p:sp>
    </p:spTree>
    <p:extLst>
      <p:ext uri="{BB962C8B-B14F-4D97-AF65-F5344CB8AC3E}">
        <p14:creationId xmlns:p14="http://schemas.microsoft.com/office/powerpoint/2010/main" val="3531473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C3B0C-B8C9-4996-39FB-55F4EC7F65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BFAB91-709D-844E-3D00-E26D269673D9}"/>
              </a:ext>
            </a:extLst>
          </p:cNvPr>
          <p:cNvSpPr>
            <a:spLocks noGrp="1"/>
          </p:cNvSpPr>
          <p:nvPr>
            <p:ph type="title"/>
          </p:nvPr>
        </p:nvSpPr>
        <p:spPr>
          <a:xfrm>
            <a:off x="1263503" y="184260"/>
            <a:ext cx="10515600" cy="1325563"/>
          </a:xfrm>
        </p:spPr>
        <p:txBody>
          <a:bodyPr/>
          <a:lstStyle/>
          <a:p>
            <a:r>
              <a:rPr lang="en-US" dirty="0"/>
              <a:t>SIG Milestones</a:t>
            </a:r>
          </a:p>
        </p:txBody>
      </p:sp>
      <p:sp>
        <p:nvSpPr>
          <p:cNvPr id="4" name="Rounded Rectangle 3">
            <a:extLst>
              <a:ext uri="{FF2B5EF4-FFF2-40B4-BE49-F238E27FC236}">
                <a16:creationId xmlns:a16="http://schemas.microsoft.com/office/drawing/2014/main" id="{624F20FD-298A-6BB9-D144-0A7D7CA732B7}"/>
              </a:ext>
            </a:extLst>
          </p:cNvPr>
          <p:cNvSpPr/>
          <p:nvPr/>
        </p:nvSpPr>
        <p:spPr>
          <a:xfrm>
            <a:off x="1297171" y="1382234"/>
            <a:ext cx="9441712" cy="1041989"/>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dirty="0"/>
              <a:t>Months 1–2: SIG Launch &amp; Roadmap Development</a:t>
            </a:r>
            <a:endParaRPr lang="en-US" sz="2000" dirty="0"/>
          </a:p>
        </p:txBody>
      </p:sp>
      <p:sp>
        <p:nvSpPr>
          <p:cNvPr id="5" name="Rounded Rectangle 4">
            <a:extLst>
              <a:ext uri="{FF2B5EF4-FFF2-40B4-BE49-F238E27FC236}">
                <a16:creationId xmlns:a16="http://schemas.microsoft.com/office/drawing/2014/main" id="{05D51D41-F101-D15B-E9DC-19CA3103E2C0}"/>
              </a:ext>
            </a:extLst>
          </p:cNvPr>
          <p:cNvSpPr/>
          <p:nvPr/>
        </p:nvSpPr>
        <p:spPr>
          <a:xfrm>
            <a:off x="1297171" y="2617364"/>
            <a:ext cx="9441712" cy="1041989"/>
          </a:xfrm>
          <a:prstGeom prst="roundRect">
            <a:avLst/>
          </a:prstGeom>
          <a:solidFill>
            <a:srgbClr val="C88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dirty="0"/>
              <a:t>Month 3: Inaugural Co-creation Workshop - An in-person workshop will bring together academics, industry, and care practitioners to co-develop realistic use-case scenarios and threat models (e.g., assistive robots in care settings). </a:t>
            </a:r>
          </a:p>
        </p:txBody>
      </p:sp>
      <p:sp>
        <p:nvSpPr>
          <p:cNvPr id="6" name="Rounded Rectangle 5">
            <a:extLst>
              <a:ext uri="{FF2B5EF4-FFF2-40B4-BE49-F238E27FC236}">
                <a16:creationId xmlns:a16="http://schemas.microsoft.com/office/drawing/2014/main" id="{FC64309C-88FD-C8A9-DF57-8DE2709940BB}"/>
              </a:ext>
            </a:extLst>
          </p:cNvPr>
          <p:cNvSpPr/>
          <p:nvPr/>
        </p:nvSpPr>
        <p:spPr>
          <a:xfrm>
            <a:off x="1297171" y="3852494"/>
            <a:ext cx="9441712" cy="1325562"/>
          </a:xfrm>
          <a:prstGeom prst="roundRect">
            <a:avLst/>
          </a:prstGeom>
          <a:solidFill>
            <a:srgbClr val="60A5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dirty="0"/>
              <a:t>Month 4-8: Simulation Federation Toolkit - We will establish an open simulation testbed linking multiple robot simulators and digital twins to explore cyberattack and safety scenarios. </a:t>
            </a:r>
          </a:p>
        </p:txBody>
      </p:sp>
      <p:sp>
        <p:nvSpPr>
          <p:cNvPr id="7" name="Rounded Rectangle 6">
            <a:extLst>
              <a:ext uri="{FF2B5EF4-FFF2-40B4-BE49-F238E27FC236}">
                <a16:creationId xmlns:a16="http://schemas.microsoft.com/office/drawing/2014/main" id="{CD77FBF5-A150-9AAA-8D5A-F32063959FB8}"/>
              </a:ext>
            </a:extLst>
          </p:cNvPr>
          <p:cNvSpPr/>
          <p:nvPr/>
        </p:nvSpPr>
        <p:spPr>
          <a:xfrm>
            <a:off x="1297171" y="5371197"/>
            <a:ext cx="9441712" cy="1119703"/>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dirty="0"/>
              <a:t>Month 9: Mid-term Online Symposium - A virtual event will present interim results and demonstrations (e.g., runtime verification of robot AI decisions). </a:t>
            </a:r>
          </a:p>
        </p:txBody>
      </p:sp>
    </p:spTree>
    <p:extLst>
      <p:ext uri="{BB962C8B-B14F-4D97-AF65-F5344CB8AC3E}">
        <p14:creationId xmlns:p14="http://schemas.microsoft.com/office/powerpoint/2010/main" val="2157910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31482-0BAD-D405-5D72-68EA8528C1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146FB9-2FE1-0ECD-D3A1-0B5809C40D62}"/>
              </a:ext>
            </a:extLst>
          </p:cNvPr>
          <p:cNvSpPr>
            <a:spLocks noGrp="1"/>
          </p:cNvSpPr>
          <p:nvPr>
            <p:ph type="title"/>
          </p:nvPr>
        </p:nvSpPr>
        <p:spPr>
          <a:xfrm>
            <a:off x="1263503" y="184260"/>
            <a:ext cx="10515600" cy="1325563"/>
          </a:xfrm>
        </p:spPr>
        <p:txBody>
          <a:bodyPr/>
          <a:lstStyle/>
          <a:p>
            <a:r>
              <a:rPr lang="en-US" dirty="0"/>
              <a:t>SIG Milestones</a:t>
            </a:r>
          </a:p>
        </p:txBody>
      </p:sp>
      <p:sp>
        <p:nvSpPr>
          <p:cNvPr id="4" name="Rounded Rectangle 3">
            <a:extLst>
              <a:ext uri="{FF2B5EF4-FFF2-40B4-BE49-F238E27FC236}">
                <a16:creationId xmlns:a16="http://schemas.microsoft.com/office/drawing/2014/main" id="{C1779D00-DF1A-EDE8-40B6-0C932D5D9B92}"/>
              </a:ext>
            </a:extLst>
          </p:cNvPr>
          <p:cNvSpPr/>
          <p:nvPr/>
        </p:nvSpPr>
        <p:spPr>
          <a:xfrm>
            <a:off x="1297171" y="1594884"/>
            <a:ext cx="9441712" cy="1041989"/>
          </a:xfrm>
          <a:prstGeom prst="round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dirty="0"/>
              <a:t>Month 10-12: Industry Sandbox Exercise - In partnership with an industrial or healthcare collaborator, we will conduct a safe robotics sandbox to test prototype solutions such as privacy-preserving edge AI modules. </a:t>
            </a:r>
          </a:p>
        </p:txBody>
      </p:sp>
      <p:sp>
        <p:nvSpPr>
          <p:cNvPr id="5" name="Rounded Rectangle 4">
            <a:extLst>
              <a:ext uri="{FF2B5EF4-FFF2-40B4-BE49-F238E27FC236}">
                <a16:creationId xmlns:a16="http://schemas.microsoft.com/office/drawing/2014/main" id="{19E70860-6D75-1B7C-866A-0D6947EE6208}"/>
              </a:ext>
            </a:extLst>
          </p:cNvPr>
          <p:cNvSpPr/>
          <p:nvPr/>
        </p:nvSpPr>
        <p:spPr>
          <a:xfrm>
            <a:off x="1297171" y="2872544"/>
            <a:ext cx="9441712" cy="1041989"/>
          </a:xfrm>
          <a:prstGeom prst="roundRect">
            <a:avLst/>
          </a:prstGeom>
          <a:solidFill>
            <a:srgbClr val="C888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dirty="0"/>
              <a:t>Month 13-16: Final Showcase Workshop - The final in-person event, potentially co-located with the CRANE All-Hands meeting, will present all outputs and demonstrations. </a:t>
            </a:r>
          </a:p>
        </p:txBody>
      </p:sp>
      <p:sp>
        <p:nvSpPr>
          <p:cNvPr id="6" name="Rounded Rectangle 5">
            <a:extLst>
              <a:ext uri="{FF2B5EF4-FFF2-40B4-BE49-F238E27FC236}">
                <a16:creationId xmlns:a16="http://schemas.microsoft.com/office/drawing/2014/main" id="{70F4E5ED-D889-11A5-BE10-BE00AEF3542F}"/>
              </a:ext>
            </a:extLst>
          </p:cNvPr>
          <p:cNvSpPr/>
          <p:nvPr/>
        </p:nvSpPr>
        <p:spPr>
          <a:xfrm>
            <a:off x="1297171" y="4143412"/>
            <a:ext cx="9441712" cy="1119703"/>
          </a:xfrm>
          <a:prstGeom prst="roundRect">
            <a:avLst/>
          </a:prstGeom>
          <a:solidFill>
            <a:srgbClr val="60A5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000" dirty="0"/>
              <a:t>Month 17: Dissemination &amp; Closure - A closing webinar will summarise outcomes, and all code, data, and reports will be shared via open repositories. </a:t>
            </a:r>
          </a:p>
        </p:txBody>
      </p:sp>
    </p:spTree>
    <p:extLst>
      <p:ext uri="{BB962C8B-B14F-4D97-AF65-F5344CB8AC3E}">
        <p14:creationId xmlns:p14="http://schemas.microsoft.com/office/powerpoint/2010/main" val="327338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F53B3-9BD7-048D-F9E2-E5F3719BE4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312961-E576-7FCB-D3A3-524246C350E6}"/>
              </a:ext>
            </a:extLst>
          </p:cNvPr>
          <p:cNvSpPr>
            <a:spLocks noGrp="1"/>
          </p:cNvSpPr>
          <p:nvPr>
            <p:ph type="title"/>
          </p:nvPr>
        </p:nvSpPr>
        <p:spPr/>
        <p:txBody>
          <a:bodyPr/>
          <a:lstStyle/>
          <a:p>
            <a:r>
              <a:rPr lang="en-US" dirty="0"/>
              <a:t>Overview of Goals</a:t>
            </a:r>
          </a:p>
        </p:txBody>
      </p:sp>
      <p:sp>
        <p:nvSpPr>
          <p:cNvPr id="4" name="Rectangle 3">
            <a:extLst>
              <a:ext uri="{FF2B5EF4-FFF2-40B4-BE49-F238E27FC236}">
                <a16:creationId xmlns:a16="http://schemas.microsoft.com/office/drawing/2014/main" id="{AEE90CB3-4A84-EAF2-7AEC-741D4F6284EE}"/>
              </a:ext>
            </a:extLst>
          </p:cNvPr>
          <p:cNvSpPr/>
          <p:nvPr/>
        </p:nvSpPr>
        <p:spPr>
          <a:xfrm>
            <a:off x="1790176" y="1765844"/>
            <a:ext cx="4000500" cy="1738312"/>
          </a:xfrm>
          <a:prstGeom prst="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Community and Topic Engagement</a:t>
            </a:r>
          </a:p>
        </p:txBody>
      </p:sp>
      <p:sp>
        <p:nvSpPr>
          <p:cNvPr id="5" name="Rectangle 4">
            <a:extLst>
              <a:ext uri="{FF2B5EF4-FFF2-40B4-BE49-F238E27FC236}">
                <a16:creationId xmlns:a16="http://schemas.microsoft.com/office/drawing/2014/main" id="{60A743CA-9DA9-A5AA-7667-EB594A4AE2B0}"/>
              </a:ext>
            </a:extLst>
          </p:cNvPr>
          <p:cNvSpPr/>
          <p:nvPr/>
        </p:nvSpPr>
        <p:spPr>
          <a:xfrm>
            <a:off x="6176710" y="1765844"/>
            <a:ext cx="4000500" cy="1738312"/>
          </a:xfrm>
          <a:prstGeom prst="rect">
            <a:avLst/>
          </a:prstGeom>
          <a:solidFill>
            <a:schemeClr val="accent5">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Collaboration</a:t>
            </a:r>
          </a:p>
        </p:txBody>
      </p:sp>
      <p:sp>
        <p:nvSpPr>
          <p:cNvPr id="6" name="Rectangle 5">
            <a:extLst>
              <a:ext uri="{FF2B5EF4-FFF2-40B4-BE49-F238E27FC236}">
                <a16:creationId xmlns:a16="http://schemas.microsoft.com/office/drawing/2014/main" id="{2096B1DC-364C-A830-2704-B19324A07AF3}"/>
              </a:ext>
            </a:extLst>
          </p:cNvPr>
          <p:cNvSpPr/>
          <p:nvPr/>
        </p:nvSpPr>
        <p:spPr>
          <a:xfrm>
            <a:off x="1790176" y="3834726"/>
            <a:ext cx="4000500" cy="1738312"/>
          </a:xfrm>
          <a:prstGeom prst="rect">
            <a:avLst/>
          </a:prstGeom>
          <a:solidFill>
            <a:srgbClr val="60A5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Resource Development and Access</a:t>
            </a:r>
          </a:p>
        </p:txBody>
      </p:sp>
      <p:sp>
        <p:nvSpPr>
          <p:cNvPr id="8" name="Rectangle 7">
            <a:extLst>
              <a:ext uri="{FF2B5EF4-FFF2-40B4-BE49-F238E27FC236}">
                <a16:creationId xmlns:a16="http://schemas.microsoft.com/office/drawing/2014/main" id="{46D1B264-CC3C-ACF9-4284-4A4EA09CCEE6}"/>
              </a:ext>
            </a:extLst>
          </p:cNvPr>
          <p:cNvSpPr/>
          <p:nvPr/>
        </p:nvSpPr>
        <p:spPr>
          <a:xfrm>
            <a:off x="6176710" y="3834726"/>
            <a:ext cx="4000500" cy="173831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a:p>
            <a:pPr algn="ctr"/>
            <a:r>
              <a:rPr lang="en-US" dirty="0"/>
              <a:t>Engagement </a:t>
            </a:r>
          </a:p>
          <a:p>
            <a:pPr algn="ctr"/>
            <a:endParaRPr lang="en-US" dirty="0"/>
          </a:p>
        </p:txBody>
      </p:sp>
    </p:spTree>
    <p:extLst>
      <p:ext uri="{BB962C8B-B14F-4D97-AF65-F5344CB8AC3E}">
        <p14:creationId xmlns:p14="http://schemas.microsoft.com/office/powerpoint/2010/main" val="708194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38BCBA-BF23-0CDE-BEC6-3902F9C922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F65EA6-80E6-54B2-C6B6-B4D273F849E2}"/>
              </a:ext>
            </a:extLst>
          </p:cNvPr>
          <p:cNvSpPr>
            <a:spLocks noGrp="1"/>
          </p:cNvSpPr>
          <p:nvPr>
            <p:ph type="title"/>
          </p:nvPr>
        </p:nvSpPr>
        <p:spPr/>
        <p:txBody>
          <a:bodyPr/>
          <a:lstStyle/>
          <a:p>
            <a:r>
              <a:rPr lang="en-US" dirty="0"/>
              <a:t>Community  and Topic Engagement</a:t>
            </a:r>
          </a:p>
        </p:txBody>
      </p:sp>
      <p:sp>
        <p:nvSpPr>
          <p:cNvPr id="4" name="Rectangle 3">
            <a:extLst>
              <a:ext uri="{FF2B5EF4-FFF2-40B4-BE49-F238E27FC236}">
                <a16:creationId xmlns:a16="http://schemas.microsoft.com/office/drawing/2014/main" id="{DD0167D8-177B-E4D3-4DDE-4289948C1912}"/>
              </a:ext>
            </a:extLst>
          </p:cNvPr>
          <p:cNvSpPr/>
          <p:nvPr/>
        </p:nvSpPr>
        <p:spPr>
          <a:xfrm>
            <a:off x="1790176" y="1765843"/>
            <a:ext cx="4000500" cy="4083811"/>
          </a:xfrm>
          <a:prstGeom prst="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Topic Engagement</a:t>
            </a:r>
          </a:p>
          <a:p>
            <a:pPr algn="ctr"/>
            <a:endParaRPr lang="en-US" dirty="0">
              <a:solidFill>
                <a:srgbClr val="FFFF00"/>
              </a:solidFill>
            </a:endParaRPr>
          </a:p>
          <a:p>
            <a:pPr algn="ctr"/>
            <a:r>
              <a:rPr lang="en-US" dirty="0"/>
              <a:t>Virtual webinars – speakers sought across the </a:t>
            </a:r>
            <a:r>
              <a:rPr lang="en-US" dirty="0" err="1"/>
              <a:t>piste</a:t>
            </a:r>
            <a:r>
              <a:rPr lang="en-US" dirty="0"/>
              <a:t>.</a:t>
            </a:r>
          </a:p>
          <a:p>
            <a:pPr algn="ctr"/>
            <a:br>
              <a:rPr lang="en-US" dirty="0"/>
            </a:br>
            <a:r>
              <a:rPr lang="en-GB" dirty="0"/>
              <a:t>Field tours, exercises, or site visits when feasible</a:t>
            </a:r>
          </a:p>
          <a:p>
            <a:pPr algn="ctr"/>
            <a:endParaRPr lang="en-GB" dirty="0"/>
          </a:p>
          <a:p>
            <a:pPr algn="ctr"/>
            <a:r>
              <a:rPr lang="en-GB" dirty="0"/>
              <a:t>Face-to-face events</a:t>
            </a:r>
            <a:endParaRPr lang="en-US" dirty="0"/>
          </a:p>
          <a:p>
            <a:pPr algn="ctr"/>
            <a:endParaRPr lang="en-US" dirty="0"/>
          </a:p>
        </p:txBody>
      </p:sp>
      <p:sp>
        <p:nvSpPr>
          <p:cNvPr id="5" name="Rectangle 4">
            <a:extLst>
              <a:ext uri="{FF2B5EF4-FFF2-40B4-BE49-F238E27FC236}">
                <a16:creationId xmlns:a16="http://schemas.microsoft.com/office/drawing/2014/main" id="{BEB8D68F-7C81-D1FC-F721-444103A16D58}"/>
              </a:ext>
            </a:extLst>
          </p:cNvPr>
          <p:cNvSpPr/>
          <p:nvPr/>
        </p:nvSpPr>
        <p:spPr>
          <a:xfrm>
            <a:off x="6176710" y="1765844"/>
            <a:ext cx="4000500" cy="4083810"/>
          </a:xfrm>
          <a:prstGeom prst="rect">
            <a:avLst/>
          </a:prstGeom>
          <a:solidFill>
            <a:srgbClr val="0070C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Profile</a:t>
            </a:r>
          </a:p>
          <a:p>
            <a:pPr algn="ctr"/>
            <a:endParaRPr lang="en-US" dirty="0">
              <a:solidFill>
                <a:srgbClr val="FFFF00"/>
              </a:solidFill>
            </a:endParaRPr>
          </a:p>
          <a:p>
            <a:pPr algn="ctr"/>
            <a:r>
              <a:rPr lang="en-US" dirty="0"/>
              <a:t>Declaration of interests.</a:t>
            </a:r>
          </a:p>
          <a:p>
            <a:pPr algn="ctr"/>
            <a:endParaRPr lang="en-US" dirty="0"/>
          </a:p>
          <a:p>
            <a:pPr algn="ctr"/>
            <a:r>
              <a:rPr lang="en-US" dirty="0"/>
              <a:t>Identification of topic communities.</a:t>
            </a:r>
          </a:p>
          <a:p>
            <a:pPr algn="ctr"/>
            <a:endParaRPr lang="en-US" dirty="0"/>
          </a:p>
          <a:p>
            <a:pPr algn="ctr"/>
            <a:r>
              <a:rPr lang="en-US" dirty="0">
                <a:solidFill>
                  <a:srgbClr val="00EE4F"/>
                </a:solidFill>
              </a:rPr>
              <a:t>Serendipitous Outcomes </a:t>
            </a:r>
          </a:p>
        </p:txBody>
      </p:sp>
    </p:spTree>
    <p:extLst>
      <p:ext uri="{BB962C8B-B14F-4D97-AF65-F5344CB8AC3E}">
        <p14:creationId xmlns:p14="http://schemas.microsoft.com/office/powerpoint/2010/main" val="2462272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740037-2C44-74D9-73D9-F15069988D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53E89DA-4CFA-0FB2-F647-5AC9731A0EBF}"/>
              </a:ext>
            </a:extLst>
          </p:cNvPr>
          <p:cNvSpPr>
            <a:spLocks noGrp="1"/>
          </p:cNvSpPr>
          <p:nvPr>
            <p:ph type="title"/>
          </p:nvPr>
        </p:nvSpPr>
        <p:spPr/>
        <p:txBody>
          <a:bodyPr/>
          <a:lstStyle/>
          <a:p>
            <a:r>
              <a:rPr lang="en-US" dirty="0"/>
              <a:t>Collaboration</a:t>
            </a:r>
          </a:p>
        </p:txBody>
      </p:sp>
      <p:sp>
        <p:nvSpPr>
          <p:cNvPr id="5" name="Rectangle 4">
            <a:extLst>
              <a:ext uri="{FF2B5EF4-FFF2-40B4-BE49-F238E27FC236}">
                <a16:creationId xmlns:a16="http://schemas.microsoft.com/office/drawing/2014/main" id="{2BCC5D4F-D733-8221-96AA-E41763379761}"/>
              </a:ext>
            </a:extLst>
          </p:cNvPr>
          <p:cNvSpPr/>
          <p:nvPr/>
        </p:nvSpPr>
        <p:spPr>
          <a:xfrm>
            <a:off x="6176710" y="1765844"/>
            <a:ext cx="4000500" cy="4083810"/>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Working groups</a:t>
            </a:r>
          </a:p>
          <a:p>
            <a:pPr algn="ctr"/>
            <a:endParaRPr lang="en-US" dirty="0">
              <a:solidFill>
                <a:srgbClr val="FFFF00"/>
              </a:solidFill>
            </a:endParaRPr>
          </a:p>
          <a:p>
            <a:pPr algn="ctr"/>
            <a:r>
              <a:rPr lang="en-US" dirty="0"/>
              <a:t>Concrete deliverables, e.g. survey or horizon scanning. </a:t>
            </a:r>
          </a:p>
          <a:p>
            <a:pPr algn="ctr"/>
            <a:endParaRPr lang="en-US" dirty="0"/>
          </a:p>
          <a:p>
            <a:pPr algn="ctr"/>
            <a:r>
              <a:rPr lang="en-US" dirty="0"/>
              <a:t>Policy document development.</a:t>
            </a:r>
          </a:p>
          <a:p>
            <a:pPr algn="ctr"/>
            <a:endParaRPr lang="en-US" dirty="0"/>
          </a:p>
          <a:p>
            <a:pPr algn="ctr"/>
            <a:r>
              <a:rPr lang="en-US" dirty="0"/>
              <a:t>Technical Guidelines</a:t>
            </a:r>
          </a:p>
          <a:p>
            <a:pPr algn="ctr"/>
            <a:endParaRPr lang="en-US" dirty="0"/>
          </a:p>
          <a:p>
            <a:pPr algn="ctr"/>
            <a:r>
              <a:rPr lang="en-US" dirty="0"/>
              <a:t>[Small numbers of these but targeted.] </a:t>
            </a:r>
          </a:p>
        </p:txBody>
      </p:sp>
      <p:sp>
        <p:nvSpPr>
          <p:cNvPr id="3" name="Rectangle 2">
            <a:extLst>
              <a:ext uri="{FF2B5EF4-FFF2-40B4-BE49-F238E27FC236}">
                <a16:creationId xmlns:a16="http://schemas.microsoft.com/office/drawing/2014/main" id="{2CED7767-549C-53C4-4F52-EA0F305673AE}"/>
              </a:ext>
            </a:extLst>
          </p:cNvPr>
          <p:cNvSpPr/>
          <p:nvPr/>
        </p:nvSpPr>
        <p:spPr>
          <a:xfrm>
            <a:off x="1790176" y="1765843"/>
            <a:ext cx="4000500" cy="4083811"/>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Collaborative Proposal Development</a:t>
            </a:r>
          </a:p>
          <a:p>
            <a:pPr algn="ctr"/>
            <a:endParaRPr lang="en-US" dirty="0">
              <a:solidFill>
                <a:srgbClr val="FFFF00"/>
              </a:solidFill>
            </a:endParaRPr>
          </a:p>
          <a:p>
            <a:pPr algn="ctr"/>
            <a:r>
              <a:rPr lang="en-GB" dirty="0"/>
              <a:t>Traditional low TRL (e.g. via EPSRC)</a:t>
            </a:r>
          </a:p>
          <a:p>
            <a:pPr algn="ctr"/>
            <a:endParaRPr lang="en-GB" dirty="0"/>
          </a:p>
          <a:p>
            <a:pPr algn="ctr"/>
            <a:r>
              <a:rPr lang="en-GB" dirty="0"/>
              <a:t>Lower TRL via Innovate  UK</a:t>
            </a:r>
          </a:p>
          <a:p>
            <a:pPr algn="ctr"/>
            <a:endParaRPr lang="en-GB" dirty="0"/>
          </a:p>
          <a:p>
            <a:pPr algn="ctr"/>
            <a:r>
              <a:rPr lang="en-GB" dirty="0"/>
              <a:t>Specific calls for community developments</a:t>
            </a:r>
          </a:p>
          <a:p>
            <a:pPr algn="ctr"/>
            <a:endParaRPr lang="en-GB" dirty="0"/>
          </a:p>
          <a:p>
            <a:pPr algn="ctr"/>
            <a:r>
              <a:rPr lang="en-GB" dirty="0">
                <a:solidFill>
                  <a:srgbClr val="FFFF00"/>
                </a:solidFill>
              </a:rPr>
              <a:t>Socialisation of Opportunities</a:t>
            </a:r>
            <a:endParaRPr lang="en-US" dirty="0">
              <a:solidFill>
                <a:srgbClr val="FFFF00"/>
              </a:solidFill>
            </a:endParaRPr>
          </a:p>
          <a:p>
            <a:pPr algn="ctr"/>
            <a:endParaRPr lang="en-US" dirty="0"/>
          </a:p>
        </p:txBody>
      </p:sp>
    </p:spTree>
    <p:extLst>
      <p:ext uri="{BB962C8B-B14F-4D97-AF65-F5344CB8AC3E}">
        <p14:creationId xmlns:p14="http://schemas.microsoft.com/office/powerpoint/2010/main" val="2979491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B8B6C0-C1DF-FBD2-B5F3-E103DAE7B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F3B6F6-8FD0-4E5E-4956-6829EB871E96}"/>
              </a:ext>
            </a:extLst>
          </p:cNvPr>
          <p:cNvSpPr>
            <a:spLocks noGrp="1"/>
          </p:cNvSpPr>
          <p:nvPr>
            <p:ph type="title"/>
          </p:nvPr>
        </p:nvSpPr>
        <p:spPr/>
        <p:txBody>
          <a:bodyPr/>
          <a:lstStyle/>
          <a:p>
            <a:r>
              <a:rPr lang="en-US" dirty="0"/>
              <a:t>Collaboration</a:t>
            </a:r>
          </a:p>
        </p:txBody>
      </p:sp>
      <p:sp>
        <p:nvSpPr>
          <p:cNvPr id="5" name="Rectangle 4">
            <a:extLst>
              <a:ext uri="{FF2B5EF4-FFF2-40B4-BE49-F238E27FC236}">
                <a16:creationId xmlns:a16="http://schemas.microsoft.com/office/drawing/2014/main" id="{6A24B616-735C-CE08-7EC7-9C0F2664C556}"/>
              </a:ext>
            </a:extLst>
          </p:cNvPr>
          <p:cNvSpPr/>
          <p:nvPr/>
        </p:nvSpPr>
        <p:spPr>
          <a:xfrm>
            <a:off x="6176710" y="1765844"/>
            <a:ext cx="4000500" cy="4083810"/>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00"/>
              </a:solidFill>
            </a:endParaRPr>
          </a:p>
          <a:p>
            <a:pPr algn="ctr"/>
            <a:endParaRPr lang="en-US" dirty="0">
              <a:solidFill>
                <a:srgbClr val="FFFF00"/>
              </a:solidFill>
            </a:endParaRPr>
          </a:p>
          <a:p>
            <a:pPr algn="ctr"/>
            <a:r>
              <a:rPr lang="en-US" dirty="0">
                <a:solidFill>
                  <a:srgbClr val="FFFF00"/>
                </a:solidFill>
              </a:rPr>
              <a:t>Professional Engagement</a:t>
            </a:r>
          </a:p>
          <a:p>
            <a:pPr algn="ctr"/>
            <a:endParaRPr lang="en-US" dirty="0">
              <a:solidFill>
                <a:srgbClr val="FFFF00"/>
              </a:solidFill>
            </a:endParaRPr>
          </a:p>
          <a:p>
            <a:pPr algn="ctr"/>
            <a:r>
              <a:rPr lang="en-US" dirty="0"/>
              <a:t>Source of Examiners</a:t>
            </a:r>
          </a:p>
          <a:p>
            <a:pPr algn="ctr"/>
            <a:endParaRPr lang="en-US" dirty="0"/>
          </a:p>
          <a:p>
            <a:pPr algn="ctr"/>
            <a:r>
              <a:rPr lang="en-US" dirty="0"/>
              <a:t>Awards: best PhD-led robotics sec paper</a:t>
            </a:r>
          </a:p>
          <a:p>
            <a:pPr algn="ctr"/>
            <a:endParaRPr lang="en-US" dirty="0"/>
          </a:p>
          <a:p>
            <a:pPr algn="ctr"/>
            <a:r>
              <a:rPr lang="en-US" dirty="0"/>
              <a:t>Special Issues Proposals</a:t>
            </a:r>
          </a:p>
          <a:p>
            <a:pPr algn="ctr"/>
            <a:endParaRPr lang="en-US" dirty="0"/>
          </a:p>
          <a:p>
            <a:pPr algn="ctr"/>
            <a:r>
              <a:rPr lang="en-US" dirty="0"/>
              <a:t>Workshop Topic Proposals</a:t>
            </a:r>
          </a:p>
          <a:p>
            <a:pPr algn="ctr"/>
            <a:endParaRPr lang="en-US" dirty="0"/>
          </a:p>
          <a:p>
            <a:pPr algn="ctr"/>
            <a:r>
              <a:rPr lang="en-US" dirty="0"/>
              <a:t> </a:t>
            </a:r>
          </a:p>
        </p:txBody>
      </p:sp>
      <p:sp>
        <p:nvSpPr>
          <p:cNvPr id="3" name="Rectangle 2">
            <a:extLst>
              <a:ext uri="{FF2B5EF4-FFF2-40B4-BE49-F238E27FC236}">
                <a16:creationId xmlns:a16="http://schemas.microsoft.com/office/drawing/2014/main" id="{C0D4249D-7EDA-26BE-4340-85D9C1781A6F}"/>
              </a:ext>
            </a:extLst>
          </p:cNvPr>
          <p:cNvSpPr/>
          <p:nvPr/>
        </p:nvSpPr>
        <p:spPr>
          <a:xfrm>
            <a:off x="1790176" y="1765843"/>
            <a:ext cx="4000500" cy="4083811"/>
          </a:xfrm>
          <a:prstGeom prst="rect">
            <a:avLst/>
          </a:prstGeom>
          <a:solidFill>
            <a:srgbClr val="7030A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rgbClr val="FFFF00"/>
                </a:solidFill>
              </a:rPr>
              <a:t>Doctoral Community Development</a:t>
            </a:r>
          </a:p>
          <a:p>
            <a:pPr algn="ctr"/>
            <a:endParaRPr lang="en-GB" dirty="0"/>
          </a:p>
          <a:p>
            <a:pPr algn="ctr"/>
            <a:r>
              <a:rPr lang="en-GB" dirty="0"/>
              <a:t>Determine which PhD students are working in robotics security and safety. </a:t>
            </a:r>
          </a:p>
          <a:p>
            <a:pPr algn="ctr"/>
            <a:endParaRPr lang="en-GB" dirty="0"/>
          </a:p>
          <a:p>
            <a:pPr algn="ctr"/>
            <a:r>
              <a:rPr lang="en-GB" dirty="0"/>
              <a:t>Exchange visits</a:t>
            </a:r>
          </a:p>
          <a:p>
            <a:pPr algn="ctr"/>
            <a:endParaRPr lang="en-GB" dirty="0"/>
          </a:p>
          <a:p>
            <a:pPr algn="ctr"/>
            <a:r>
              <a:rPr lang="en-GB" dirty="0"/>
              <a:t>Annual hackathon?</a:t>
            </a:r>
          </a:p>
          <a:p>
            <a:pPr algn="ctr"/>
            <a:endParaRPr lang="en-GB" dirty="0"/>
          </a:p>
          <a:p>
            <a:pPr algn="ctr"/>
            <a:r>
              <a:rPr lang="en-GB" dirty="0"/>
              <a:t>Specific PhD-generated initiatives.</a:t>
            </a:r>
          </a:p>
        </p:txBody>
      </p:sp>
    </p:spTree>
    <p:extLst>
      <p:ext uri="{BB962C8B-B14F-4D97-AF65-F5344CB8AC3E}">
        <p14:creationId xmlns:p14="http://schemas.microsoft.com/office/powerpoint/2010/main" val="41455452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2621</TotalTime>
  <Words>1229</Words>
  <Application>Microsoft Office PowerPoint</Application>
  <PresentationFormat>Widescreen</PresentationFormat>
  <Paragraphs>179</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Aptos</vt:lpstr>
      <vt:lpstr>Aptos Display</vt:lpstr>
      <vt:lpstr>Arial</vt:lpstr>
      <vt:lpstr>Roboto</vt:lpstr>
      <vt:lpstr>Office Theme</vt:lpstr>
      <vt:lpstr>   Secure and Safe Robotics (SecSaf) Special Interest Group Launch Meeting 15 April 2026  Welcome!</vt:lpstr>
      <vt:lpstr>PowerPoint Presentation</vt:lpstr>
      <vt:lpstr>Objectives of the SIG</vt:lpstr>
      <vt:lpstr>SIG Milestones</vt:lpstr>
      <vt:lpstr>SIG Milestones</vt:lpstr>
      <vt:lpstr>Overview of Goals</vt:lpstr>
      <vt:lpstr>Community  and Topic Engagement</vt:lpstr>
      <vt:lpstr>Collaboration</vt:lpstr>
      <vt:lpstr>Collaboration</vt:lpstr>
      <vt:lpstr>Resource Development and Access</vt:lpstr>
      <vt:lpstr>Engagement</vt:lpstr>
      <vt:lpstr>SecSaf Survey will remain open! </vt:lpstr>
      <vt:lpstr>SecSaf research questions ?</vt:lpstr>
      <vt:lpstr>SecSaf research questions ?</vt:lpstr>
      <vt:lpstr>Practical SecSaf concerns/issues?</vt:lpstr>
      <vt:lpstr>Practical SecSaf concerns/issues?</vt:lpstr>
      <vt:lpstr>Desired SIG events and activities</vt:lpstr>
      <vt:lpstr>Feedback and Planning</vt:lpstr>
      <vt:lpstr>Open Floor!!!!!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 Clark</dc:creator>
  <cp:lastModifiedBy>Marchang, Jims</cp:lastModifiedBy>
  <cp:revision>84</cp:revision>
  <dcterms:created xsi:type="dcterms:W3CDTF">2026-04-15T07:34:03Z</dcterms:created>
  <dcterms:modified xsi:type="dcterms:W3CDTF">2026-04-17T09:34:58Z</dcterms:modified>
</cp:coreProperties>
</file>